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0" r:id="rId4"/>
    <p:sldId id="264" r:id="rId5"/>
    <p:sldId id="269" r:id="rId6"/>
    <p:sldId id="259" r:id="rId7"/>
    <p:sldId id="261" r:id="rId8"/>
    <p:sldId id="273" r:id="rId9"/>
    <p:sldId id="274" r:id="rId10"/>
    <p:sldId id="275" r:id="rId11"/>
    <p:sldId id="270" r:id="rId12"/>
    <p:sldId id="263" r:id="rId13"/>
    <p:sldId id="265" r:id="rId14"/>
    <p:sldId id="266" r:id="rId15"/>
    <p:sldId id="267" r:id="rId16"/>
    <p:sldId id="268" r:id="rId17"/>
    <p:sldId id="262"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ACE7BB-A9C4-4187-819D-2108EBC72250}">
          <p14:sldIdLst>
            <p14:sldId id="257"/>
            <p14:sldId id="258"/>
            <p14:sldId id="260"/>
            <p14:sldId id="264"/>
            <p14:sldId id="269"/>
          </p14:sldIdLst>
        </p14:section>
        <p14:section name="Control loop" id="{3CC8E03C-7E65-4E55-99DE-38151C713CC5}">
          <p14:sldIdLst>
            <p14:sldId id="259"/>
            <p14:sldId id="261"/>
          </p14:sldIdLst>
        </p14:section>
        <p14:section name="Some pic" id="{3ABD79CD-BC1A-4EC1-911C-74572402AE70}">
          <p14:sldIdLst>
            <p14:sldId id="273"/>
            <p14:sldId id="274"/>
            <p14:sldId id="275"/>
          </p14:sldIdLst>
        </p14:section>
        <p14:section name="Operation" id="{B0FE433F-8E95-470D-9A16-97A1DFF1F623}">
          <p14:sldIdLst>
            <p14:sldId id="270"/>
          </p14:sldIdLst>
        </p14:section>
        <p14:section name="Features of EPS" id="{A34F9632-8102-483B-90A0-99474041B4E2}">
          <p14:sldIdLst>
            <p14:sldId id="263"/>
            <p14:sldId id="265"/>
            <p14:sldId id="266"/>
            <p14:sldId id="267"/>
            <p14:sldId id="268"/>
          </p14:sldIdLst>
        </p14:section>
        <p14:section name="Fuel consumption" id="{54BBEB70-FF1E-4197-8842-CA3644B958EE}">
          <p14:sldIdLst>
            <p14:sldId id="262"/>
          </p14:sldIdLst>
        </p14:section>
        <p14:section name="torque sensor" id="{57F223A5-0782-4105-93ED-3847C8040025}">
          <p14:sldIdLst>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764" autoAdjust="0"/>
  </p:normalViewPr>
  <p:slideViewPr>
    <p:cSldViewPr snapToGrid="0">
      <p:cViewPr varScale="1">
        <p:scale>
          <a:sx n="47" d="100"/>
          <a:sy n="47" d="100"/>
        </p:scale>
        <p:origin x="134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119850-25AC-404E-8225-4B68E2D7D4E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9E88DE3-FA39-4D82-AF83-6BD48C08466E}">
      <dgm:prSet/>
      <dgm:spPr/>
      <dgm:t>
        <a:bodyPr/>
        <a:lstStyle/>
        <a:p>
          <a:r>
            <a:rPr lang="en-US"/>
            <a:t>Steering Column Switch Cluster (SZL)</a:t>
          </a:r>
        </a:p>
      </dgm:t>
    </dgm:pt>
    <dgm:pt modelId="{1AFD8058-568C-4F1D-9BD5-C0F4E0D4FED6}" type="parTrans" cxnId="{F179BDF6-0608-4B2E-91EE-65037A5DA82B}">
      <dgm:prSet/>
      <dgm:spPr/>
      <dgm:t>
        <a:bodyPr/>
        <a:lstStyle/>
        <a:p>
          <a:endParaRPr lang="en-US"/>
        </a:p>
      </dgm:t>
    </dgm:pt>
    <dgm:pt modelId="{6B47F75B-57D9-4C0B-B3E3-03582A2152C8}" type="sibTrans" cxnId="{F179BDF6-0608-4B2E-91EE-65037A5DA82B}">
      <dgm:prSet/>
      <dgm:spPr/>
      <dgm:t>
        <a:bodyPr/>
        <a:lstStyle/>
        <a:p>
          <a:endParaRPr lang="en-US"/>
        </a:p>
      </dgm:t>
    </dgm:pt>
    <dgm:pt modelId="{069AB5E4-FD85-4F23-80A1-320104E8A9CC}">
      <dgm:prSet/>
      <dgm:spPr/>
      <dgm:t>
        <a:bodyPr/>
        <a:lstStyle/>
        <a:p>
          <a:r>
            <a:rPr lang="en-US"/>
            <a:t>Dynamic Stability Control (DSC)</a:t>
          </a:r>
        </a:p>
      </dgm:t>
    </dgm:pt>
    <dgm:pt modelId="{58EBA0C8-CD39-4663-9EED-051235D35613}" type="parTrans" cxnId="{A5CF92BF-C438-45F6-940A-3A150D6A8B3D}">
      <dgm:prSet/>
      <dgm:spPr/>
      <dgm:t>
        <a:bodyPr/>
        <a:lstStyle/>
        <a:p>
          <a:endParaRPr lang="en-US"/>
        </a:p>
      </dgm:t>
    </dgm:pt>
    <dgm:pt modelId="{3D0F879B-1303-4D68-A8C0-F000F80ED29E}" type="sibTrans" cxnId="{A5CF92BF-C438-45F6-940A-3A150D6A8B3D}">
      <dgm:prSet/>
      <dgm:spPr/>
      <dgm:t>
        <a:bodyPr/>
        <a:lstStyle/>
        <a:p>
          <a:endParaRPr lang="en-US"/>
        </a:p>
      </dgm:t>
    </dgm:pt>
    <dgm:pt modelId="{65897F22-4D11-46DA-A0F0-70C72613D5A3}">
      <dgm:prSet/>
      <dgm:spPr/>
      <dgm:t>
        <a:bodyPr/>
        <a:lstStyle/>
        <a:p>
          <a:r>
            <a:rPr lang="en-US" i="0"/>
            <a:t>Digital Motor Electronics (DME)</a:t>
          </a:r>
          <a:r>
            <a:rPr lang="en-US"/>
            <a:t> </a:t>
          </a:r>
        </a:p>
      </dgm:t>
    </dgm:pt>
    <dgm:pt modelId="{3E189FDA-9B85-4ACA-8F86-1B74653C2510}" type="parTrans" cxnId="{C36D9606-B8F6-42B7-AA52-DD85ECA78B11}">
      <dgm:prSet/>
      <dgm:spPr/>
      <dgm:t>
        <a:bodyPr/>
        <a:lstStyle/>
        <a:p>
          <a:endParaRPr lang="en-US"/>
        </a:p>
      </dgm:t>
    </dgm:pt>
    <dgm:pt modelId="{CBB852FA-26CE-423A-ADAA-2C9458370D2C}" type="sibTrans" cxnId="{C36D9606-B8F6-42B7-AA52-DD85ECA78B11}">
      <dgm:prSet/>
      <dgm:spPr/>
      <dgm:t>
        <a:bodyPr/>
        <a:lstStyle/>
        <a:p>
          <a:endParaRPr lang="en-US"/>
        </a:p>
      </dgm:t>
    </dgm:pt>
    <dgm:pt modelId="{54015F35-AB64-4A03-9EB6-A305DBF787E4}">
      <dgm:prSet/>
      <dgm:spPr/>
      <dgm:t>
        <a:bodyPr/>
        <a:lstStyle/>
        <a:p>
          <a:r>
            <a:rPr lang="en-US" i="0"/>
            <a:t>Car Access System (CAS)</a:t>
          </a:r>
          <a:endParaRPr lang="en-US"/>
        </a:p>
      </dgm:t>
    </dgm:pt>
    <dgm:pt modelId="{40CFC85E-C6C9-4290-85FE-CF5F1CBBD645}" type="parTrans" cxnId="{FBBBA07B-5A16-4DE1-9DED-5EAE01E248E9}">
      <dgm:prSet/>
      <dgm:spPr/>
      <dgm:t>
        <a:bodyPr/>
        <a:lstStyle/>
        <a:p>
          <a:endParaRPr lang="en-US"/>
        </a:p>
      </dgm:t>
    </dgm:pt>
    <dgm:pt modelId="{A9D67D8F-7082-4839-9E33-6A75280AB780}" type="sibTrans" cxnId="{FBBBA07B-5A16-4DE1-9DED-5EAE01E248E9}">
      <dgm:prSet/>
      <dgm:spPr/>
      <dgm:t>
        <a:bodyPr/>
        <a:lstStyle/>
        <a:p>
          <a:endParaRPr lang="en-US"/>
        </a:p>
      </dgm:t>
    </dgm:pt>
    <dgm:pt modelId="{E315A946-6BA4-4B33-9F9F-BDFE2CB3A930}" type="pres">
      <dgm:prSet presAssocID="{E0119850-25AC-404E-8225-4B68E2D7D4EE}" presName="vert0" presStyleCnt="0">
        <dgm:presLayoutVars>
          <dgm:dir/>
          <dgm:animOne val="branch"/>
          <dgm:animLvl val="lvl"/>
        </dgm:presLayoutVars>
      </dgm:prSet>
      <dgm:spPr/>
    </dgm:pt>
    <dgm:pt modelId="{3148BCA2-9177-434C-9AF9-61745C4D95A2}" type="pres">
      <dgm:prSet presAssocID="{29E88DE3-FA39-4D82-AF83-6BD48C08466E}" presName="thickLine" presStyleLbl="alignNode1" presStyleIdx="0" presStyleCnt="4"/>
      <dgm:spPr/>
    </dgm:pt>
    <dgm:pt modelId="{35F233E4-BEC6-4565-B267-505686C65E8E}" type="pres">
      <dgm:prSet presAssocID="{29E88DE3-FA39-4D82-AF83-6BD48C08466E}" presName="horz1" presStyleCnt="0"/>
      <dgm:spPr/>
    </dgm:pt>
    <dgm:pt modelId="{CA466A0D-72E1-4BB4-A116-BDA93C9A38F5}" type="pres">
      <dgm:prSet presAssocID="{29E88DE3-FA39-4D82-AF83-6BD48C08466E}" presName="tx1" presStyleLbl="revTx" presStyleIdx="0" presStyleCnt="4"/>
      <dgm:spPr/>
    </dgm:pt>
    <dgm:pt modelId="{E196676D-CFDE-4E97-A072-E252E49C5C99}" type="pres">
      <dgm:prSet presAssocID="{29E88DE3-FA39-4D82-AF83-6BD48C08466E}" presName="vert1" presStyleCnt="0"/>
      <dgm:spPr/>
    </dgm:pt>
    <dgm:pt modelId="{F7485BEB-179F-4168-8B0C-6B33D402547E}" type="pres">
      <dgm:prSet presAssocID="{069AB5E4-FD85-4F23-80A1-320104E8A9CC}" presName="thickLine" presStyleLbl="alignNode1" presStyleIdx="1" presStyleCnt="4"/>
      <dgm:spPr/>
    </dgm:pt>
    <dgm:pt modelId="{DB46D7F5-565A-4997-BF35-D0F1D1E0C6A4}" type="pres">
      <dgm:prSet presAssocID="{069AB5E4-FD85-4F23-80A1-320104E8A9CC}" presName="horz1" presStyleCnt="0"/>
      <dgm:spPr/>
    </dgm:pt>
    <dgm:pt modelId="{75A0972D-7570-4AF4-B52E-EEF279BDFA4F}" type="pres">
      <dgm:prSet presAssocID="{069AB5E4-FD85-4F23-80A1-320104E8A9CC}" presName="tx1" presStyleLbl="revTx" presStyleIdx="1" presStyleCnt="4"/>
      <dgm:spPr/>
    </dgm:pt>
    <dgm:pt modelId="{1B84E37E-81CF-4159-A571-4426CC709389}" type="pres">
      <dgm:prSet presAssocID="{069AB5E4-FD85-4F23-80A1-320104E8A9CC}" presName="vert1" presStyleCnt="0"/>
      <dgm:spPr/>
    </dgm:pt>
    <dgm:pt modelId="{CB1E34A7-57C3-42EE-9217-65A62BDF4880}" type="pres">
      <dgm:prSet presAssocID="{65897F22-4D11-46DA-A0F0-70C72613D5A3}" presName="thickLine" presStyleLbl="alignNode1" presStyleIdx="2" presStyleCnt="4"/>
      <dgm:spPr/>
    </dgm:pt>
    <dgm:pt modelId="{0F368090-D48E-4892-9435-1A788F6F0EDC}" type="pres">
      <dgm:prSet presAssocID="{65897F22-4D11-46DA-A0F0-70C72613D5A3}" presName="horz1" presStyleCnt="0"/>
      <dgm:spPr/>
    </dgm:pt>
    <dgm:pt modelId="{BAEF7598-D4B6-4996-A092-F163D30A53EB}" type="pres">
      <dgm:prSet presAssocID="{65897F22-4D11-46DA-A0F0-70C72613D5A3}" presName="tx1" presStyleLbl="revTx" presStyleIdx="2" presStyleCnt="4"/>
      <dgm:spPr/>
    </dgm:pt>
    <dgm:pt modelId="{2C4A3595-07F2-440E-9F5F-911E69E6922A}" type="pres">
      <dgm:prSet presAssocID="{65897F22-4D11-46DA-A0F0-70C72613D5A3}" presName="vert1" presStyleCnt="0"/>
      <dgm:spPr/>
    </dgm:pt>
    <dgm:pt modelId="{3DAEA774-9E1B-4A7F-BADA-F1B9494EEED9}" type="pres">
      <dgm:prSet presAssocID="{54015F35-AB64-4A03-9EB6-A305DBF787E4}" presName="thickLine" presStyleLbl="alignNode1" presStyleIdx="3" presStyleCnt="4"/>
      <dgm:spPr/>
    </dgm:pt>
    <dgm:pt modelId="{5CB1F9C3-FAD2-4EA2-B5A2-E7A111C313FC}" type="pres">
      <dgm:prSet presAssocID="{54015F35-AB64-4A03-9EB6-A305DBF787E4}" presName="horz1" presStyleCnt="0"/>
      <dgm:spPr/>
    </dgm:pt>
    <dgm:pt modelId="{64663298-7534-4235-874B-1C872E18C96E}" type="pres">
      <dgm:prSet presAssocID="{54015F35-AB64-4A03-9EB6-A305DBF787E4}" presName="tx1" presStyleLbl="revTx" presStyleIdx="3" presStyleCnt="4"/>
      <dgm:spPr/>
    </dgm:pt>
    <dgm:pt modelId="{C631A9E4-FBDB-4B90-BAED-D33120C4C593}" type="pres">
      <dgm:prSet presAssocID="{54015F35-AB64-4A03-9EB6-A305DBF787E4}" presName="vert1" presStyleCnt="0"/>
      <dgm:spPr/>
    </dgm:pt>
  </dgm:ptLst>
  <dgm:cxnLst>
    <dgm:cxn modelId="{C36D9606-B8F6-42B7-AA52-DD85ECA78B11}" srcId="{E0119850-25AC-404E-8225-4B68E2D7D4EE}" destId="{65897F22-4D11-46DA-A0F0-70C72613D5A3}" srcOrd="2" destOrd="0" parTransId="{3E189FDA-9B85-4ACA-8F86-1B74653C2510}" sibTransId="{CBB852FA-26CE-423A-ADAA-2C9458370D2C}"/>
    <dgm:cxn modelId="{A135B944-3F94-4E0E-BCE2-42B52A9C7CA4}" type="presOf" srcId="{069AB5E4-FD85-4F23-80A1-320104E8A9CC}" destId="{75A0972D-7570-4AF4-B52E-EEF279BDFA4F}" srcOrd="0" destOrd="0" presId="urn:microsoft.com/office/officeart/2008/layout/LinedList"/>
    <dgm:cxn modelId="{38057C47-8947-4BF1-BE40-222A96E69D36}" type="presOf" srcId="{29E88DE3-FA39-4D82-AF83-6BD48C08466E}" destId="{CA466A0D-72E1-4BB4-A116-BDA93C9A38F5}" srcOrd="0" destOrd="0" presId="urn:microsoft.com/office/officeart/2008/layout/LinedList"/>
    <dgm:cxn modelId="{22658C59-9D6B-48CD-ADE7-67C1F5061702}" type="presOf" srcId="{65897F22-4D11-46DA-A0F0-70C72613D5A3}" destId="{BAEF7598-D4B6-4996-A092-F163D30A53EB}" srcOrd="0" destOrd="0" presId="urn:microsoft.com/office/officeart/2008/layout/LinedList"/>
    <dgm:cxn modelId="{FBBBA07B-5A16-4DE1-9DED-5EAE01E248E9}" srcId="{E0119850-25AC-404E-8225-4B68E2D7D4EE}" destId="{54015F35-AB64-4A03-9EB6-A305DBF787E4}" srcOrd="3" destOrd="0" parTransId="{40CFC85E-C6C9-4290-85FE-CF5F1CBBD645}" sibTransId="{A9D67D8F-7082-4839-9E33-6A75280AB780}"/>
    <dgm:cxn modelId="{2DB96488-CB2A-4181-9DB2-35557DFF5ADD}" type="presOf" srcId="{54015F35-AB64-4A03-9EB6-A305DBF787E4}" destId="{64663298-7534-4235-874B-1C872E18C96E}" srcOrd="0" destOrd="0" presId="urn:microsoft.com/office/officeart/2008/layout/LinedList"/>
    <dgm:cxn modelId="{130AB6B3-7186-4B7B-B07B-489E97219D7A}" type="presOf" srcId="{E0119850-25AC-404E-8225-4B68E2D7D4EE}" destId="{E315A946-6BA4-4B33-9F9F-BDFE2CB3A930}" srcOrd="0" destOrd="0" presId="urn:microsoft.com/office/officeart/2008/layout/LinedList"/>
    <dgm:cxn modelId="{A5CF92BF-C438-45F6-940A-3A150D6A8B3D}" srcId="{E0119850-25AC-404E-8225-4B68E2D7D4EE}" destId="{069AB5E4-FD85-4F23-80A1-320104E8A9CC}" srcOrd="1" destOrd="0" parTransId="{58EBA0C8-CD39-4663-9EED-051235D35613}" sibTransId="{3D0F879B-1303-4D68-A8C0-F000F80ED29E}"/>
    <dgm:cxn modelId="{F179BDF6-0608-4B2E-91EE-65037A5DA82B}" srcId="{E0119850-25AC-404E-8225-4B68E2D7D4EE}" destId="{29E88DE3-FA39-4D82-AF83-6BD48C08466E}" srcOrd="0" destOrd="0" parTransId="{1AFD8058-568C-4F1D-9BD5-C0F4E0D4FED6}" sibTransId="{6B47F75B-57D9-4C0B-B3E3-03582A2152C8}"/>
    <dgm:cxn modelId="{E36464E9-C7E0-4A6A-A201-C759DCA65352}" type="presParOf" srcId="{E315A946-6BA4-4B33-9F9F-BDFE2CB3A930}" destId="{3148BCA2-9177-434C-9AF9-61745C4D95A2}" srcOrd="0" destOrd="0" presId="urn:microsoft.com/office/officeart/2008/layout/LinedList"/>
    <dgm:cxn modelId="{EB0C097B-DDA8-4802-BC0D-4678A2ADB853}" type="presParOf" srcId="{E315A946-6BA4-4B33-9F9F-BDFE2CB3A930}" destId="{35F233E4-BEC6-4565-B267-505686C65E8E}" srcOrd="1" destOrd="0" presId="urn:microsoft.com/office/officeart/2008/layout/LinedList"/>
    <dgm:cxn modelId="{B378BDA2-C6E4-4336-BFEC-8A7D3710282A}" type="presParOf" srcId="{35F233E4-BEC6-4565-B267-505686C65E8E}" destId="{CA466A0D-72E1-4BB4-A116-BDA93C9A38F5}" srcOrd="0" destOrd="0" presId="urn:microsoft.com/office/officeart/2008/layout/LinedList"/>
    <dgm:cxn modelId="{AC6A8D12-6FF4-4372-8353-74AD62D4C378}" type="presParOf" srcId="{35F233E4-BEC6-4565-B267-505686C65E8E}" destId="{E196676D-CFDE-4E97-A072-E252E49C5C99}" srcOrd="1" destOrd="0" presId="urn:microsoft.com/office/officeart/2008/layout/LinedList"/>
    <dgm:cxn modelId="{52309E14-DAB3-4CFD-8B5D-2E6122F33E32}" type="presParOf" srcId="{E315A946-6BA4-4B33-9F9F-BDFE2CB3A930}" destId="{F7485BEB-179F-4168-8B0C-6B33D402547E}" srcOrd="2" destOrd="0" presId="urn:microsoft.com/office/officeart/2008/layout/LinedList"/>
    <dgm:cxn modelId="{A3602542-5AD3-4B07-A7B2-0C995D36581B}" type="presParOf" srcId="{E315A946-6BA4-4B33-9F9F-BDFE2CB3A930}" destId="{DB46D7F5-565A-4997-BF35-D0F1D1E0C6A4}" srcOrd="3" destOrd="0" presId="urn:microsoft.com/office/officeart/2008/layout/LinedList"/>
    <dgm:cxn modelId="{DAE94762-0D00-4AA0-A52D-3427002AA836}" type="presParOf" srcId="{DB46D7F5-565A-4997-BF35-D0F1D1E0C6A4}" destId="{75A0972D-7570-4AF4-B52E-EEF279BDFA4F}" srcOrd="0" destOrd="0" presId="urn:microsoft.com/office/officeart/2008/layout/LinedList"/>
    <dgm:cxn modelId="{F5E6B1E6-78DC-4FF7-9684-99AAA5729C1F}" type="presParOf" srcId="{DB46D7F5-565A-4997-BF35-D0F1D1E0C6A4}" destId="{1B84E37E-81CF-4159-A571-4426CC709389}" srcOrd="1" destOrd="0" presId="urn:microsoft.com/office/officeart/2008/layout/LinedList"/>
    <dgm:cxn modelId="{FC3224AB-0083-488E-8842-20EFF4231998}" type="presParOf" srcId="{E315A946-6BA4-4B33-9F9F-BDFE2CB3A930}" destId="{CB1E34A7-57C3-42EE-9217-65A62BDF4880}" srcOrd="4" destOrd="0" presId="urn:microsoft.com/office/officeart/2008/layout/LinedList"/>
    <dgm:cxn modelId="{69A78F88-2AC2-4DA5-9ECA-078F527AF98F}" type="presParOf" srcId="{E315A946-6BA4-4B33-9F9F-BDFE2CB3A930}" destId="{0F368090-D48E-4892-9435-1A788F6F0EDC}" srcOrd="5" destOrd="0" presId="urn:microsoft.com/office/officeart/2008/layout/LinedList"/>
    <dgm:cxn modelId="{23A82F3D-CBEF-4336-B566-7E700A170460}" type="presParOf" srcId="{0F368090-D48E-4892-9435-1A788F6F0EDC}" destId="{BAEF7598-D4B6-4996-A092-F163D30A53EB}" srcOrd="0" destOrd="0" presId="urn:microsoft.com/office/officeart/2008/layout/LinedList"/>
    <dgm:cxn modelId="{E647F10F-5559-4FF3-8A83-923EE478E4A3}" type="presParOf" srcId="{0F368090-D48E-4892-9435-1A788F6F0EDC}" destId="{2C4A3595-07F2-440E-9F5F-911E69E6922A}" srcOrd="1" destOrd="0" presId="urn:microsoft.com/office/officeart/2008/layout/LinedList"/>
    <dgm:cxn modelId="{649C792A-38B1-4450-A623-767E124CD340}" type="presParOf" srcId="{E315A946-6BA4-4B33-9F9F-BDFE2CB3A930}" destId="{3DAEA774-9E1B-4A7F-BADA-F1B9494EEED9}" srcOrd="6" destOrd="0" presId="urn:microsoft.com/office/officeart/2008/layout/LinedList"/>
    <dgm:cxn modelId="{D6F30E7E-3C2D-4A96-98A5-31DAB78E0860}" type="presParOf" srcId="{E315A946-6BA4-4B33-9F9F-BDFE2CB3A930}" destId="{5CB1F9C3-FAD2-4EA2-B5A2-E7A111C313FC}" srcOrd="7" destOrd="0" presId="urn:microsoft.com/office/officeart/2008/layout/LinedList"/>
    <dgm:cxn modelId="{0AB2427E-08D2-4651-BC71-31D6D29CE707}" type="presParOf" srcId="{5CB1F9C3-FAD2-4EA2-B5A2-E7A111C313FC}" destId="{64663298-7534-4235-874B-1C872E18C96E}" srcOrd="0" destOrd="0" presId="urn:microsoft.com/office/officeart/2008/layout/LinedList"/>
    <dgm:cxn modelId="{41A118EA-941F-4694-AB32-509BABEDDDB0}" type="presParOf" srcId="{5CB1F9C3-FAD2-4EA2-B5A2-E7A111C313FC}" destId="{C631A9E4-FBDB-4B90-BAED-D33120C4C5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3DCE9-EB89-4967-96B1-9A97825E438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AA0E3DEB-EF35-4AE4-B9A7-6B03D7BFF4D9}">
      <dgm:prSet/>
      <dgm:spPr/>
      <dgm:t>
        <a:bodyPr/>
        <a:lstStyle/>
        <a:p>
          <a:r>
            <a:rPr lang="en-US" b="0" i="0" dirty="0"/>
            <a:t>Digital Motor Electronics (DME)</a:t>
          </a:r>
          <a:endParaRPr lang="en-US" dirty="0"/>
        </a:p>
      </dgm:t>
    </dgm:pt>
    <dgm:pt modelId="{935776D1-AD36-46A5-9A8A-CEAA7F12412E}" type="parTrans" cxnId="{9C4215CB-E8D7-4D80-8453-DFD81A31FD54}">
      <dgm:prSet/>
      <dgm:spPr/>
      <dgm:t>
        <a:bodyPr/>
        <a:lstStyle/>
        <a:p>
          <a:endParaRPr lang="en-US"/>
        </a:p>
      </dgm:t>
    </dgm:pt>
    <dgm:pt modelId="{CE7407DE-C8E0-429F-B5F6-819657DB5649}" type="sibTrans" cxnId="{9C4215CB-E8D7-4D80-8453-DFD81A31FD54}">
      <dgm:prSet/>
      <dgm:spPr/>
      <dgm:t>
        <a:bodyPr/>
        <a:lstStyle/>
        <a:p>
          <a:endParaRPr lang="en-US"/>
        </a:p>
      </dgm:t>
    </dgm:pt>
    <dgm:pt modelId="{F09F7483-5648-4F4A-BC7E-ECEDB98CA983}">
      <dgm:prSet/>
      <dgm:spPr/>
      <dgm:t>
        <a:bodyPr/>
        <a:lstStyle/>
        <a:p>
          <a:r>
            <a:rPr lang="en-US" b="0" i="0"/>
            <a:t>Instrument Cluster (Kombi)</a:t>
          </a:r>
          <a:endParaRPr lang="en-US"/>
        </a:p>
      </dgm:t>
    </dgm:pt>
    <dgm:pt modelId="{2A4C6A7D-D837-4A17-97B5-042A31F42A46}" type="parTrans" cxnId="{DAE640E6-7D39-4D68-88A2-B37E15CB2C9B}">
      <dgm:prSet/>
      <dgm:spPr/>
      <dgm:t>
        <a:bodyPr/>
        <a:lstStyle/>
        <a:p>
          <a:endParaRPr lang="en-US"/>
        </a:p>
      </dgm:t>
    </dgm:pt>
    <dgm:pt modelId="{42B3640C-B974-4576-80FD-28A05154E34A}" type="sibTrans" cxnId="{DAE640E6-7D39-4D68-88A2-B37E15CB2C9B}">
      <dgm:prSet/>
      <dgm:spPr/>
      <dgm:t>
        <a:bodyPr/>
        <a:lstStyle/>
        <a:p>
          <a:endParaRPr lang="en-US"/>
        </a:p>
      </dgm:t>
    </dgm:pt>
    <dgm:pt modelId="{4320FBF0-73D8-46EA-B5BD-8B14D2FC8C54}" type="pres">
      <dgm:prSet presAssocID="{A913DCE9-EB89-4967-96B1-9A97825E438E}" presName="vert0" presStyleCnt="0">
        <dgm:presLayoutVars>
          <dgm:dir/>
          <dgm:animOne val="branch"/>
          <dgm:animLvl val="lvl"/>
        </dgm:presLayoutVars>
      </dgm:prSet>
      <dgm:spPr/>
    </dgm:pt>
    <dgm:pt modelId="{9597BFAC-D095-429F-BF8C-F289322E8C4D}" type="pres">
      <dgm:prSet presAssocID="{AA0E3DEB-EF35-4AE4-B9A7-6B03D7BFF4D9}" presName="thickLine" presStyleLbl="alignNode1" presStyleIdx="0" presStyleCnt="2"/>
      <dgm:spPr/>
    </dgm:pt>
    <dgm:pt modelId="{5D95CB55-75F4-4952-AB80-3A18A226EA79}" type="pres">
      <dgm:prSet presAssocID="{AA0E3DEB-EF35-4AE4-B9A7-6B03D7BFF4D9}" presName="horz1" presStyleCnt="0"/>
      <dgm:spPr/>
    </dgm:pt>
    <dgm:pt modelId="{4657D99B-3CA7-44E1-8478-48AD9C539512}" type="pres">
      <dgm:prSet presAssocID="{AA0E3DEB-EF35-4AE4-B9A7-6B03D7BFF4D9}" presName="tx1" presStyleLbl="revTx" presStyleIdx="0" presStyleCnt="2"/>
      <dgm:spPr/>
    </dgm:pt>
    <dgm:pt modelId="{F0B80DD9-ECD1-40FD-8A02-95237E01EE7E}" type="pres">
      <dgm:prSet presAssocID="{AA0E3DEB-EF35-4AE4-B9A7-6B03D7BFF4D9}" presName="vert1" presStyleCnt="0"/>
      <dgm:spPr/>
    </dgm:pt>
    <dgm:pt modelId="{869F4912-02A5-4854-8775-BC92985CB346}" type="pres">
      <dgm:prSet presAssocID="{F09F7483-5648-4F4A-BC7E-ECEDB98CA983}" presName="thickLine" presStyleLbl="alignNode1" presStyleIdx="1" presStyleCnt="2"/>
      <dgm:spPr/>
    </dgm:pt>
    <dgm:pt modelId="{BD2BDDA1-DCD5-4AB3-8908-29C6556E7934}" type="pres">
      <dgm:prSet presAssocID="{F09F7483-5648-4F4A-BC7E-ECEDB98CA983}" presName="horz1" presStyleCnt="0"/>
      <dgm:spPr/>
    </dgm:pt>
    <dgm:pt modelId="{A568897A-A53E-410C-8E4C-BF5D28797707}" type="pres">
      <dgm:prSet presAssocID="{F09F7483-5648-4F4A-BC7E-ECEDB98CA983}" presName="tx1" presStyleLbl="revTx" presStyleIdx="1" presStyleCnt="2"/>
      <dgm:spPr/>
    </dgm:pt>
    <dgm:pt modelId="{B708097B-A969-404B-92DD-0026029C7C3B}" type="pres">
      <dgm:prSet presAssocID="{F09F7483-5648-4F4A-BC7E-ECEDB98CA983}" presName="vert1" presStyleCnt="0"/>
      <dgm:spPr/>
    </dgm:pt>
  </dgm:ptLst>
  <dgm:cxnLst>
    <dgm:cxn modelId="{27DB1706-BFD9-4683-B24F-C89D2AAECB05}" type="presOf" srcId="{A913DCE9-EB89-4967-96B1-9A97825E438E}" destId="{4320FBF0-73D8-46EA-B5BD-8B14D2FC8C54}" srcOrd="0" destOrd="0" presId="urn:microsoft.com/office/officeart/2008/layout/LinedList"/>
    <dgm:cxn modelId="{DDF3A4A9-F71B-4B16-9C1D-821475960313}" type="presOf" srcId="{AA0E3DEB-EF35-4AE4-B9A7-6B03D7BFF4D9}" destId="{4657D99B-3CA7-44E1-8478-48AD9C539512}" srcOrd="0" destOrd="0" presId="urn:microsoft.com/office/officeart/2008/layout/LinedList"/>
    <dgm:cxn modelId="{7571CAB5-9728-4033-9EB9-82BA49CEA235}" type="presOf" srcId="{F09F7483-5648-4F4A-BC7E-ECEDB98CA983}" destId="{A568897A-A53E-410C-8E4C-BF5D28797707}" srcOrd="0" destOrd="0" presId="urn:microsoft.com/office/officeart/2008/layout/LinedList"/>
    <dgm:cxn modelId="{9C4215CB-E8D7-4D80-8453-DFD81A31FD54}" srcId="{A913DCE9-EB89-4967-96B1-9A97825E438E}" destId="{AA0E3DEB-EF35-4AE4-B9A7-6B03D7BFF4D9}" srcOrd="0" destOrd="0" parTransId="{935776D1-AD36-46A5-9A8A-CEAA7F12412E}" sibTransId="{CE7407DE-C8E0-429F-B5F6-819657DB5649}"/>
    <dgm:cxn modelId="{DAE640E6-7D39-4D68-88A2-B37E15CB2C9B}" srcId="{A913DCE9-EB89-4967-96B1-9A97825E438E}" destId="{F09F7483-5648-4F4A-BC7E-ECEDB98CA983}" srcOrd="1" destOrd="0" parTransId="{2A4C6A7D-D837-4A17-97B5-042A31F42A46}" sibTransId="{42B3640C-B974-4576-80FD-28A05154E34A}"/>
    <dgm:cxn modelId="{48292D3F-C824-4E57-9559-192830A2FE87}" type="presParOf" srcId="{4320FBF0-73D8-46EA-B5BD-8B14D2FC8C54}" destId="{9597BFAC-D095-429F-BF8C-F289322E8C4D}" srcOrd="0" destOrd="0" presId="urn:microsoft.com/office/officeart/2008/layout/LinedList"/>
    <dgm:cxn modelId="{0175830C-7558-476E-8CEC-2308A916BBDB}" type="presParOf" srcId="{4320FBF0-73D8-46EA-B5BD-8B14D2FC8C54}" destId="{5D95CB55-75F4-4952-AB80-3A18A226EA79}" srcOrd="1" destOrd="0" presId="urn:microsoft.com/office/officeart/2008/layout/LinedList"/>
    <dgm:cxn modelId="{1B739677-0969-4625-8C1F-C7449D6C6DAC}" type="presParOf" srcId="{5D95CB55-75F4-4952-AB80-3A18A226EA79}" destId="{4657D99B-3CA7-44E1-8478-48AD9C539512}" srcOrd="0" destOrd="0" presId="urn:microsoft.com/office/officeart/2008/layout/LinedList"/>
    <dgm:cxn modelId="{360F3191-6566-4C4E-8F96-E39AE1FF206B}" type="presParOf" srcId="{5D95CB55-75F4-4952-AB80-3A18A226EA79}" destId="{F0B80DD9-ECD1-40FD-8A02-95237E01EE7E}" srcOrd="1" destOrd="0" presId="urn:microsoft.com/office/officeart/2008/layout/LinedList"/>
    <dgm:cxn modelId="{B26791A3-3820-448D-9BD7-15F88CEAA9F2}" type="presParOf" srcId="{4320FBF0-73D8-46EA-B5BD-8B14D2FC8C54}" destId="{869F4912-02A5-4854-8775-BC92985CB346}" srcOrd="2" destOrd="0" presId="urn:microsoft.com/office/officeart/2008/layout/LinedList"/>
    <dgm:cxn modelId="{7D457A8C-97CF-45F5-9874-09062084BBCE}" type="presParOf" srcId="{4320FBF0-73D8-46EA-B5BD-8B14D2FC8C54}" destId="{BD2BDDA1-DCD5-4AB3-8908-29C6556E7934}" srcOrd="3" destOrd="0" presId="urn:microsoft.com/office/officeart/2008/layout/LinedList"/>
    <dgm:cxn modelId="{74107D5E-F7FF-43D6-9C83-977C3DB89824}" type="presParOf" srcId="{BD2BDDA1-DCD5-4AB3-8908-29C6556E7934}" destId="{A568897A-A53E-410C-8E4C-BF5D28797707}" srcOrd="0" destOrd="0" presId="urn:microsoft.com/office/officeart/2008/layout/LinedList"/>
    <dgm:cxn modelId="{1E9CD1AA-6E7A-4BE7-91AD-20738FEE051B}" type="presParOf" srcId="{BD2BDDA1-DCD5-4AB3-8908-29C6556E7934}" destId="{B708097B-A969-404B-92DD-0026029C7C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8BCA2-9177-434C-9AF9-61745C4D95A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66A0D-72E1-4BB4-A116-BDA93C9A38F5}">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Steering Column Switch Cluster (SZL)</a:t>
          </a:r>
        </a:p>
      </dsp:txBody>
      <dsp:txXfrm>
        <a:off x="0" y="0"/>
        <a:ext cx="6900512" cy="1384035"/>
      </dsp:txXfrm>
    </dsp:sp>
    <dsp:sp modelId="{F7485BEB-179F-4168-8B0C-6B33D402547E}">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0972D-7570-4AF4-B52E-EEF279BDFA4F}">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Dynamic Stability Control (DSC)</a:t>
          </a:r>
        </a:p>
      </dsp:txBody>
      <dsp:txXfrm>
        <a:off x="0" y="1384035"/>
        <a:ext cx="6900512" cy="1384035"/>
      </dsp:txXfrm>
    </dsp:sp>
    <dsp:sp modelId="{CB1E34A7-57C3-42EE-9217-65A62BDF4880}">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F7598-D4B6-4996-A092-F163D30A53E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i="0" kern="1200"/>
            <a:t>Digital Motor Electronics (DME)</a:t>
          </a:r>
          <a:r>
            <a:rPr lang="en-US" sz="3800" kern="1200"/>
            <a:t> </a:t>
          </a:r>
        </a:p>
      </dsp:txBody>
      <dsp:txXfrm>
        <a:off x="0" y="2768070"/>
        <a:ext cx="6900512" cy="1384035"/>
      </dsp:txXfrm>
    </dsp:sp>
    <dsp:sp modelId="{3DAEA774-9E1B-4A7F-BADA-F1B9494EEED9}">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63298-7534-4235-874B-1C872E18C96E}">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i="0" kern="1200"/>
            <a:t>Car Access System (CAS)</a:t>
          </a:r>
          <a:endParaRPr lang="en-US" sz="38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BFAC-D095-429F-BF8C-F289322E8C4D}">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7D99B-3CA7-44E1-8478-48AD9C539512}">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b="0" i="0" kern="1200" dirty="0"/>
            <a:t>Digital Motor Electronics (DME)</a:t>
          </a:r>
          <a:endParaRPr lang="en-US" sz="6500" kern="1200" dirty="0"/>
        </a:p>
      </dsp:txBody>
      <dsp:txXfrm>
        <a:off x="0" y="0"/>
        <a:ext cx="6900512" cy="2768070"/>
      </dsp:txXfrm>
    </dsp:sp>
    <dsp:sp modelId="{869F4912-02A5-4854-8775-BC92985CB346}">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8897A-A53E-410C-8E4C-BF5D28797707}">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b="0" i="0" kern="1200"/>
            <a:t>Instrument Cluster (Kombi)</a:t>
          </a:r>
          <a:endParaRPr lang="en-US" sz="6500" kern="1200"/>
        </a:p>
      </dsp:txBody>
      <dsp:txXfrm>
        <a:off x="0" y="2768070"/>
        <a:ext cx="6900512" cy="27680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F616A-56C3-4004-BDC7-7F810C49CD00}"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3E51C-AA06-4391-8070-9C1FCF5AE35C}" type="slidenum">
              <a:rPr lang="en-US" smtClean="0"/>
              <a:t>‹#›</a:t>
            </a:fld>
            <a:endParaRPr lang="en-US"/>
          </a:p>
        </p:txBody>
      </p:sp>
    </p:spTree>
    <p:extLst>
      <p:ext uri="{BB962C8B-B14F-4D97-AF65-F5344CB8AC3E}">
        <p14:creationId xmlns:p14="http://schemas.microsoft.com/office/powerpoint/2010/main" val="4133224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EPS </a:t>
            </a:r>
            <a:r>
              <a:rPr lang="en-US" dirty="0" err="1"/>
              <a:t>trên</a:t>
            </a:r>
            <a:r>
              <a:rPr lang="en-US" dirty="0"/>
              <a:t> </a:t>
            </a:r>
            <a:r>
              <a:rPr lang="en-US" dirty="0" err="1"/>
              <a:t>xe</a:t>
            </a:r>
            <a:r>
              <a:rPr lang="en-US" dirty="0"/>
              <a:t> BMW E89</a:t>
            </a:r>
          </a:p>
          <a:p>
            <a:r>
              <a:rPr lang="en-US" dirty="0" err="1"/>
              <a:t>Gồm</a:t>
            </a:r>
            <a:r>
              <a:rPr lang="en-US" dirty="0"/>
              <a:t> 7 </a:t>
            </a:r>
            <a:r>
              <a:rPr lang="en-US" dirty="0" err="1"/>
              <a:t>bộ</a:t>
            </a:r>
            <a:r>
              <a:rPr lang="en-US" dirty="0"/>
              <a:t> </a:t>
            </a:r>
            <a:r>
              <a:rPr lang="en-US" dirty="0" err="1"/>
              <a:t>phận</a:t>
            </a:r>
            <a:r>
              <a:rPr lang="en-US" dirty="0"/>
              <a:t> </a:t>
            </a:r>
            <a:r>
              <a:rPr lang="en-US" dirty="0" err="1"/>
              <a:t>chính</a:t>
            </a:r>
            <a:r>
              <a:rPr lang="en-US" dirty="0"/>
              <a:t> </a:t>
            </a:r>
            <a:r>
              <a:rPr lang="en-US" dirty="0" err="1"/>
              <a:t>khác</a:t>
            </a:r>
            <a:r>
              <a:rPr lang="en-US" dirty="0"/>
              <a:t> </a:t>
            </a:r>
            <a:r>
              <a:rPr lang="en-US" dirty="0" err="1"/>
              <a:t>nhau</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4</a:t>
            </a:fld>
            <a:endParaRPr lang="en-US"/>
          </a:p>
        </p:txBody>
      </p:sp>
    </p:spTree>
    <p:extLst>
      <p:ext uri="{BB962C8B-B14F-4D97-AF65-F5344CB8AC3E}">
        <p14:creationId xmlns:p14="http://schemas.microsoft.com/office/powerpoint/2010/main" val="229097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sz="1800" b="0" i="0" dirty="0">
                <a:solidFill>
                  <a:srgbClr val="000000"/>
                </a:solidFill>
                <a:effectLst/>
                <a:latin typeface="BMWTypeLight-Regular"/>
              </a:rPr>
              <a:t>Control of electric fan</a:t>
            </a:r>
            <a:r>
              <a:rPr lang="en-US" dirty="0"/>
              <a:t> </a:t>
            </a:r>
            <a:br>
              <a:rPr lang="en-US" dirty="0"/>
            </a:br>
            <a:r>
              <a:rPr lang="en-US" dirty="0"/>
              <a:t>2:</a:t>
            </a:r>
            <a:r>
              <a:rPr lang="en-US" sz="1800" b="0" i="0" dirty="0">
                <a:solidFill>
                  <a:srgbClr val="000000"/>
                </a:solidFill>
                <a:effectLst/>
                <a:latin typeface="BMWTypeLight-Regular"/>
              </a:rPr>
              <a:t>Control of warning and indicator lamps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15</a:t>
            </a:fld>
            <a:endParaRPr lang="en-US"/>
          </a:p>
        </p:txBody>
      </p:sp>
    </p:spTree>
    <p:extLst>
      <p:ext uri="{BB962C8B-B14F-4D97-AF65-F5344CB8AC3E}">
        <p14:creationId xmlns:p14="http://schemas.microsoft.com/office/powerpoint/2010/main" val="959133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Trang 96</a:t>
            </a:r>
          </a:p>
        </p:txBody>
      </p:sp>
      <p:sp>
        <p:nvSpPr>
          <p:cNvPr id="4" name="Slide Number Placeholder 3"/>
          <p:cNvSpPr>
            <a:spLocks noGrp="1"/>
          </p:cNvSpPr>
          <p:nvPr>
            <p:ph type="sldNum" sz="quarter" idx="5"/>
          </p:nvPr>
        </p:nvSpPr>
        <p:spPr/>
        <p:txBody>
          <a:bodyPr/>
          <a:lstStyle/>
          <a:p>
            <a:fld id="{13D3E51C-AA06-4391-8070-9C1FCF5AE35C}" type="slidenum">
              <a:rPr lang="en-US" smtClean="0"/>
              <a:t>16</a:t>
            </a:fld>
            <a:endParaRPr lang="en-US"/>
          </a:p>
        </p:txBody>
      </p:sp>
    </p:spTree>
    <p:extLst>
      <p:ext uri="{BB962C8B-B14F-4D97-AF65-F5344CB8AC3E}">
        <p14:creationId xmlns:p14="http://schemas.microsoft.com/office/powerpoint/2010/main" val="1737601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Do động cơ điện chỉ được kích hoạt khi có yêu cầu (khi đánh lái chứ không phải khi lái thẳng về phía trước) nên tiêu thụ nhiên liệu giảm và công suất hiệu dụng của động cơ đốt trong tăng lên khi so sánh với hệ thống lái trợ lực thủy lực thông thường.</a:t>
            </a:r>
            <a:endParaRPr lang="en-US" dirty="0"/>
          </a:p>
          <a:p>
            <a:r>
              <a:rPr lang="en-US" dirty="0" err="1"/>
              <a:t>Ngoài</a:t>
            </a:r>
            <a:r>
              <a:rPr lang="en-US" dirty="0"/>
              <a:t> </a:t>
            </a:r>
            <a:r>
              <a:rPr lang="en-US" dirty="0" err="1"/>
              <a:t>ra</a:t>
            </a:r>
            <a:r>
              <a:rPr lang="en-US" dirty="0"/>
              <a:t>, </a:t>
            </a:r>
            <a:r>
              <a:rPr lang="en-US" dirty="0" err="1"/>
              <a:t>việc</a:t>
            </a:r>
            <a:r>
              <a:rPr lang="en-US" dirty="0"/>
              <a:t> </a:t>
            </a:r>
            <a:r>
              <a:rPr lang="en-US" dirty="0" err="1"/>
              <a:t>rò</a:t>
            </a:r>
            <a:r>
              <a:rPr lang="en-US" dirty="0"/>
              <a:t> </a:t>
            </a:r>
            <a:r>
              <a:rPr lang="en-US" dirty="0" err="1"/>
              <a:t>rỉ</a:t>
            </a:r>
            <a:r>
              <a:rPr lang="en-US" dirty="0"/>
              <a:t> </a:t>
            </a:r>
            <a:r>
              <a:rPr lang="en-US" dirty="0" err="1"/>
              <a:t>dầu</a:t>
            </a:r>
            <a:r>
              <a:rPr lang="en-US" dirty="0"/>
              <a:t> </a:t>
            </a:r>
            <a:r>
              <a:rPr lang="en-US" dirty="0" err="1"/>
              <a:t>thuỷ</a:t>
            </a:r>
            <a:r>
              <a:rPr lang="en-US" dirty="0"/>
              <a:t> </a:t>
            </a:r>
            <a:r>
              <a:rPr lang="en-US" dirty="0" err="1"/>
              <a:t>lực</a:t>
            </a:r>
            <a:r>
              <a:rPr lang="en-US" dirty="0"/>
              <a:t> </a:t>
            </a:r>
            <a:r>
              <a:rPr lang="en-US" dirty="0" err="1"/>
              <a:t>gây</a:t>
            </a:r>
            <a:r>
              <a:rPr lang="en-US" dirty="0"/>
              <a:t> ô </a:t>
            </a:r>
            <a:r>
              <a:rPr lang="en-US" dirty="0" err="1"/>
              <a:t>nhiễm</a:t>
            </a:r>
            <a:r>
              <a:rPr lang="en-US" dirty="0"/>
              <a:t> </a:t>
            </a:r>
            <a:r>
              <a:rPr lang="en-US" dirty="0" err="1"/>
              <a:t>môi</a:t>
            </a:r>
            <a:r>
              <a:rPr lang="en-US" dirty="0"/>
              <a:t> </a:t>
            </a:r>
            <a:r>
              <a:rPr lang="en-US" dirty="0" err="1"/>
              <a:t>trường</a:t>
            </a:r>
            <a:r>
              <a:rPr lang="en-US" dirty="0"/>
              <a:t> </a:t>
            </a:r>
            <a:r>
              <a:rPr lang="en-US" dirty="0" err="1"/>
              <a:t>cũng</a:t>
            </a:r>
            <a:r>
              <a:rPr lang="en-US" dirty="0"/>
              <a:t> </a:t>
            </a:r>
            <a:r>
              <a:rPr lang="en-US" dirty="0" err="1"/>
              <a:t>được</a:t>
            </a:r>
            <a:r>
              <a:rPr lang="en-US" dirty="0"/>
              <a:t> </a:t>
            </a:r>
            <a:r>
              <a:rPr lang="en-US" dirty="0" err="1"/>
              <a:t>xoá</a:t>
            </a:r>
            <a:r>
              <a:rPr lang="en-US" dirty="0"/>
              <a:t> </a:t>
            </a:r>
            <a:r>
              <a:rPr lang="en-US" dirty="0" err="1"/>
              <a:t>bỏ</a:t>
            </a:r>
            <a:r>
              <a:rPr lang="en-US" dirty="0"/>
              <a:t> </a:t>
            </a:r>
            <a:r>
              <a:rPr lang="en-US" dirty="0" err="1"/>
              <a:t>hoàn</a:t>
            </a:r>
            <a:r>
              <a:rPr lang="en-US" dirty="0"/>
              <a:t> </a:t>
            </a:r>
            <a:r>
              <a:rPr lang="en-US" dirty="0" err="1"/>
              <a:t>toàn</a:t>
            </a:r>
            <a:r>
              <a:rPr lang="en-US" dirty="0"/>
              <a:t> </a:t>
            </a:r>
            <a:r>
              <a:rPr lang="en-US" dirty="0" err="1"/>
              <a:t>khi</a:t>
            </a:r>
            <a:r>
              <a:rPr lang="en-US" dirty="0"/>
              <a:t> </a:t>
            </a:r>
            <a:r>
              <a:rPr lang="en-US" dirty="0" err="1"/>
              <a:t>dùng</a:t>
            </a:r>
            <a:r>
              <a:rPr lang="en-US" dirty="0"/>
              <a:t> EPS</a:t>
            </a:r>
          </a:p>
        </p:txBody>
      </p:sp>
      <p:sp>
        <p:nvSpPr>
          <p:cNvPr id="4" name="Slide Number Placeholder 3"/>
          <p:cNvSpPr>
            <a:spLocks noGrp="1"/>
          </p:cNvSpPr>
          <p:nvPr>
            <p:ph type="sldNum" sz="quarter" idx="5"/>
          </p:nvPr>
        </p:nvSpPr>
        <p:spPr/>
        <p:txBody>
          <a:bodyPr/>
          <a:lstStyle/>
          <a:p>
            <a:fld id="{13D3E51C-AA06-4391-8070-9C1FCF5AE35C}" type="slidenum">
              <a:rPr lang="en-US" smtClean="0"/>
              <a:t>17</a:t>
            </a:fld>
            <a:endParaRPr lang="en-US"/>
          </a:p>
        </p:txBody>
      </p:sp>
    </p:spTree>
    <p:extLst>
      <p:ext uri="{BB962C8B-B14F-4D97-AF65-F5344CB8AC3E}">
        <p14:creationId xmlns:p14="http://schemas.microsoft.com/office/powerpoint/2010/main" val="554321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050505"/>
                </a:solidFill>
                <a:effectLst/>
                <a:latin typeface="Segoe UI Historic" panose="020B0502040204020203" pitchFamily="34" charset="0"/>
              </a:rPr>
              <a:t>Cảm biến mô-men lái sẽ đo mô-men xoắn mà vô lăng (thông qua người lái) tác dụng lên trục lái. Thông tin “mômen quay” này được tính toán bởi cảm biến mômen đo lượng nhỏ hoặc mômen xoắn trong một thanh xoắn(torsion bar) được thiết kế đặc biệt</a:t>
            </a:r>
            <a:endParaRPr lang="en-US" dirty="0"/>
          </a:p>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18</a:t>
            </a:fld>
            <a:endParaRPr lang="en-US"/>
          </a:p>
        </p:txBody>
      </p:sp>
    </p:spTree>
    <p:extLst>
      <p:ext uri="{BB962C8B-B14F-4D97-AF65-F5344CB8AC3E}">
        <p14:creationId xmlns:p14="http://schemas.microsoft.com/office/powerpoint/2010/main" val="352770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19</a:t>
            </a:fld>
            <a:endParaRPr lang="en-US"/>
          </a:p>
        </p:txBody>
      </p:sp>
    </p:spTree>
    <p:extLst>
      <p:ext uri="{BB962C8B-B14F-4D97-AF65-F5344CB8AC3E}">
        <p14:creationId xmlns:p14="http://schemas.microsoft.com/office/powerpoint/2010/main" val="289723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5</a:t>
            </a:fld>
            <a:endParaRPr lang="en-US"/>
          </a:p>
        </p:txBody>
      </p:sp>
    </p:spTree>
    <p:extLst>
      <p:ext uri="{BB962C8B-B14F-4D97-AF65-F5344CB8AC3E}">
        <p14:creationId xmlns:p14="http://schemas.microsoft.com/office/powerpoint/2010/main" val="2280218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1C1E21"/>
                </a:solidFill>
                <a:effectLst/>
                <a:latin typeface="inherit"/>
              </a:rPr>
              <a:t>Về cơ bản, đây là bộ não của hệ thống lái trợ lực điện. Nó thu thập thông tin từ các cảm biến, đánh giá tình hình và ra lệnh cho các thành phần khác.</a:t>
            </a:r>
          </a:p>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8</a:t>
            </a:fld>
            <a:endParaRPr lang="en-US"/>
          </a:p>
        </p:txBody>
      </p:sp>
    </p:spTree>
    <p:extLst>
      <p:ext uri="{BB962C8B-B14F-4D97-AF65-F5344CB8AC3E}">
        <p14:creationId xmlns:p14="http://schemas.microsoft.com/office/powerpoint/2010/main" val="114555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Cảm biến theo dõi cách xe và báo cáo lại cho kẻ chủ mưu (ECU) bằng những signal output ở dạng sóng để có thể quyết định hành động cần thực hiện.</a:t>
            </a:r>
          </a:p>
          <a:p>
            <a:endParaRPr lang="vi-VN" dirty="0"/>
          </a:p>
          <a:p>
            <a:r>
              <a:rPr lang="vi-VN" dirty="0"/>
              <a:t>Cảm biến mô-men xoắn - Cho biết mức độ của chúng ta khi đánh lái.</a:t>
            </a:r>
          </a:p>
          <a:p>
            <a:r>
              <a:rPr lang="vi-VN" dirty="0"/>
              <a:t>Cảm biến góc lái - Cho biết vị trí hiện tại của tay lái.</a:t>
            </a:r>
          </a:p>
          <a:p>
            <a:r>
              <a:rPr lang="vi-VN" dirty="0"/>
              <a:t>Cảm biến tốc độ xe - Cho biết tốc độ của xe</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9</a:t>
            </a:fld>
            <a:endParaRPr lang="en-US"/>
          </a:p>
        </p:txBody>
      </p:sp>
    </p:spTree>
    <p:extLst>
      <p:ext uri="{BB962C8B-B14F-4D97-AF65-F5344CB8AC3E}">
        <p14:creationId xmlns:p14="http://schemas.microsoft.com/office/powerpoint/2010/main" val="233814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Điều duy nhất nó biết cách làm là cung cấp lực quay cho một bánh răng.</a:t>
            </a:r>
          </a:p>
          <a:p>
            <a:endParaRPr lang="vi-VN" dirty="0"/>
          </a:p>
          <a:p>
            <a:r>
              <a:rPr lang="vi-VN" dirty="0"/>
              <a:t>ECU điều khiển động cơ.</a:t>
            </a:r>
          </a:p>
          <a:p>
            <a:endParaRPr lang="vi-VN" dirty="0"/>
          </a:p>
          <a:p>
            <a:r>
              <a:rPr lang="vi-VN" dirty="0"/>
              <a:t>Dựa trên đầu vào từ các cảm biến, ECU sẽ đưa ra quyết định và cho động cơ biết quay nhanh như thế nào và quay khi nào.</a:t>
            </a:r>
          </a:p>
          <a:p>
            <a:endParaRPr lang="vi-VN" dirty="0"/>
          </a:p>
          <a:p>
            <a:r>
              <a:rPr lang="vi-VN" dirty="0"/>
              <a:t>Khi ECU yêu cầu nó quay, nó sẽ quay( nói cách khác thì khi cần thiết ECU sẽ ra lệnh để chuyền một dòng điện với độ lớn biến thiên phụ thuộc vào từng trường hợp đnahs lái )</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10</a:t>
            </a:fld>
            <a:endParaRPr lang="en-US"/>
          </a:p>
        </p:txBody>
      </p:sp>
    </p:spTree>
    <p:extLst>
      <p:ext uri="{BB962C8B-B14F-4D97-AF65-F5344CB8AC3E}">
        <p14:creationId xmlns:p14="http://schemas.microsoft.com/office/powerpoint/2010/main" val="114257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Nó bắt đầu với các cảm biến. Xe ô tô chạy hệ thống lái trợ lực điện đi kèm với cảm biến góc lái và cảm biến mô-men xoắn gắn vào trụ lái, và cảm biến tốc độ xe gắn vào hộp số.</a:t>
            </a:r>
          </a:p>
          <a:p>
            <a:endParaRPr lang="vi-VN" dirty="0"/>
          </a:p>
          <a:p>
            <a:r>
              <a:rPr lang="vi-VN" dirty="0"/>
              <a:t>Khi chúng tôi lái xe, mỗi cảm biến sẽ giám sát một thông số cụ thể. Ví dụ,</a:t>
            </a:r>
          </a:p>
          <a:p>
            <a:endParaRPr lang="vi-VN" dirty="0"/>
          </a:p>
          <a:p>
            <a:r>
              <a:rPr lang="vi-VN" dirty="0"/>
              <a:t>Cảm biến mô-men xoắn - Theo dõi mức độ khó mà chúng ta xoay vô lăng.</a:t>
            </a:r>
          </a:p>
          <a:p>
            <a:r>
              <a:rPr lang="vi-VN" dirty="0"/>
              <a:t>Cảm biến góc lái - Theo dõi vị trí hiện tại của tay lái.</a:t>
            </a:r>
          </a:p>
          <a:p>
            <a:r>
              <a:rPr lang="vi-VN" dirty="0"/>
              <a:t>Cảm biến tốc độ xe - Theo dõi tốc độ xe của chúng ta (Giống như đồng hồ đo đường).</a:t>
            </a:r>
          </a:p>
          <a:p>
            <a:r>
              <a:rPr lang="vi-VN" dirty="0"/>
              <a:t>Sau đó, họ liên tục phản hồi những thông tin này trở lại bộ não của chiếc xe của chúng ta - Bộ điều khiển động cơ (ECU). Khi ECU nhận được dữ liệu, nó sẽ bắt đầu đánh giá mức độ bạn đang quay và mức trợ lực bạn cần - tất cả chỉ trong tích tắc.</a:t>
            </a:r>
          </a:p>
          <a:p>
            <a:endParaRPr lang="vi-VN" dirty="0"/>
          </a:p>
          <a:p>
            <a:r>
              <a:rPr lang="vi-VN" dirty="0"/>
              <a:t>Nếu ECU cho rằng bạn đang làm tốt và không cần bất kỳ trợ lực điện nào, cuộc sống vẫn tiếp diễn.</a:t>
            </a:r>
          </a:p>
          <a:p>
            <a:endParaRPr lang="vi-VN" dirty="0"/>
          </a:p>
          <a:p>
            <a:r>
              <a:rPr lang="vi-VN" dirty="0"/>
              <a:t>Tuy nhiên, nếu ECU nghĩ rằng bạn cần trợ lực, nó sẽ gửi một dòng điện xuống động cơ.</a:t>
            </a:r>
          </a:p>
          <a:p>
            <a:endParaRPr lang="vi-VN" dirty="0"/>
          </a:p>
          <a:p>
            <a:r>
              <a:rPr lang="vi-VN" dirty="0"/>
              <a:t>Động cơ chỉ là một động cơ dòng điện một chiều đơn giản. Khi nó nhận được một dòng điện, nó bắt đầu quay. Sau đó, điều này sẽ di chuyển một bộ giảm tốc được gắn vào cột lái của bạn, bộ phận này sẽ tự quay cột lái. Chuyển động này là những gì cung cấp cho bạn trợ lực. Vô lăng sẽ bắt đầu cảm thấy nhẹ hơn vì động cơ quay vô lăng theo hướng bạn muốn đi.</a:t>
            </a:r>
          </a:p>
          <a:p>
            <a:endParaRPr lang="vi-VN" dirty="0"/>
          </a:p>
          <a:p>
            <a:r>
              <a:rPr lang="vi-VN" dirty="0"/>
              <a:t>Dù sao thì trụ lái được kết nối với bánh răng trụ của giá lái của chúng ta. Khi nó quay, bánh răng trụ quay và thanh răng chuyển động sang trái và sang phải, điều này cũng làm chuyển động lốp ô tô sang trái hoặc phải. Và tôi đoán bạn biết phần còn lại của câu chuyện - chiếc xe quay!</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11</a:t>
            </a:fld>
            <a:endParaRPr lang="en-US"/>
          </a:p>
        </p:txBody>
      </p:sp>
    </p:spTree>
    <p:extLst>
      <p:ext uri="{BB962C8B-B14F-4D97-AF65-F5344CB8AC3E}">
        <p14:creationId xmlns:p14="http://schemas.microsoft.com/office/powerpoint/2010/main" val="308507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Improved Handling Dynamics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Lợi</a:t>
            </a:r>
            <a:r>
              <a:rPr lang="en-US" dirty="0"/>
              <a:t> </a:t>
            </a:r>
            <a:r>
              <a:rPr lang="en-US" dirty="0" err="1"/>
              <a:t>ích</a:t>
            </a:r>
            <a:r>
              <a:rPr lang="en-US" dirty="0"/>
              <a:t> </a:t>
            </a:r>
            <a:r>
              <a:rPr lang="en-US" dirty="0" err="1"/>
              <a:t>động</a:t>
            </a:r>
            <a:r>
              <a:rPr lang="en-US" dirty="0"/>
              <a:t> </a:t>
            </a:r>
            <a:r>
              <a:rPr lang="en-US" dirty="0" err="1"/>
              <a:t>lực</a:t>
            </a:r>
            <a:r>
              <a:rPr lang="en-US" dirty="0"/>
              <a:t> </a:t>
            </a:r>
            <a:r>
              <a:rPr lang="en-US" dirty="0" err="1"/>
              <a:t>học</a:t>
            </a:r>
            <a:r>
              <a:rPr lang="en-US" dirty="0"/>
              <a:t> </a:t>
            </a:r>
            <a:r>
              <a:rPr lang="en-US" dirty="0" err="1"/>
              <a:t>tuyến</a:t>
            </a:r>
            <a:r>
              <a:rPr lang="en-US" dirty="0"/>
              <a:t> </a:t>
            </a:r>
            <a:r>
              <a:rPr lang="en-US" dirty="0" err="1"/>
              <a:t>tính</a:t>
            </a:r>
            <a:r>
              <a:rPr lang="en-US" dirty="0"/>
              <a:t> </a:t>
            </a:r>
            <a:r>
              <a:rPr lang="en-US" dirty="0" err="1"/>
              <a:t>lên</a:t>
            </a:r>
            <a:r>
              <a:rPr lang="en-US" dirty="0"/>
              <a:t> </a:t>
            </a:r>
            <a:r>
              <a:rPr lang="en-US" dirty="0" err="1"/>
              <a:t>đến</a:t>
            </a:r>
            <a:r>
              <a:rPr lang="en-US" dirty="0"/>
              <a:t> 2 kW</a:t>
            </a:r>
          </a:p>
          <a:p>
            <a:endParaRPr lang="en-US" b="1" dirty="0"/>
          </a:p>
          <a:p>
            <a:r>
              <a:rPr lang="en-US" b="1" dirty="0"/>
              <a:t>Greater Driving Comfort</a:t>
            </a:r>
          </a:p>
          <a:p>
            <a:r>
              <a:rPr lang="en-US" b="0" dirty="0" err="1"/>
              <a:t>Giảm</a:t>
            </a:r>
            <a:r>
              <a:rPr lang="en-US" b="0" dirty="0"/>
              <a:t> </a:t>
            </a:r>
            <a:r>
              <a:rPr lang="en-US" b="0" dirty="0" err="1"/>
              <a:t>ảnh</a:t>
            </a:r>
            <a:r>
              <a:rPr lang="en-US" b="0" dirty="0"/>
              <a:t> </a:t>
            </a:r>
            <a:r>
              <a:rPr lang="en-US" b="0" dirty="0" err="1"/>
              <a:t>hưởng</a:t>
            </a:r>
            <a:r>
              <a:rPr lang="en-US" b="0" dirty="0"/>
              <a:t> </a:t>
            </a:r>
            <a:r>
              <a:rPr lang="en-US" b="0" dirty="0" err="1"/>
              <a:t>từ</a:t>
            </a:r>
            <a:r>
              <a:rPr lang="en-US" b="0" dirty="0"/>
              <a:t> </a:t>
            </a:r>
            <a:r>
              <a:rPr lang="en-US" b="0" dirty="0" err="1"/>
              <a:t>mặt</a:t>
            </a:r>
            <a:r>
              <a:rPr lang="en-US" b="0" dirty="0"/>
              <a:t> </a:t>
            </a:r>
            <a:r>
              <a:rPr lang="en-US" b="0" dirty="0" err="1"/>
              <a:t>đường</a:t>
            </a:r>
            <a:r>
              <a:rPr lang="en-US" b="0" dirty="0"/>
              <a:t> </a:t>
            </a:r>
            <a:r>
              <a:rPr lang="en-US" b="0" dirty="0" err="1"/>
              <a:t>đến</a:t>
            </a:r>
            <a:r>
              <a:rPr lang="en-US" b="0" dirty="0"/>
              <a:t> </a:t>
            </a:r>
            <a:r>
              <a:rPr lang="en-US" b="0" dirty="0" err="1"/>
              <a:t>tay</a:t>
            </a:r>
            <a:r>
              <a:rPr lang="en-US" b="0" dirty="0"/>
              <a:t> </a:t>
            </a:r>
            <a:r>
              <a:rPr lang="en-US" b="0" dirty="0" err="1"/>
              <a:t>lái</a:t>
            </a:r>
            <a:r>
              <a:rPr lang="en-US" b="0" dirty="0"/>
              <a:t>, </a:t>
            </a:r>
            <a:r>
              <a:rPr lang="en-US" b="0" dirty="0" err="1"/>
              <a:t>trợ</a:t>
            </a:r>
            <a:r>
              <a:rPr lang="en-US" b="0" dirty="0"/>
              <a:t> </a:t>
            </a:r>
            <a:r>
              <a:rPr lang="en-US" b="0" dirty="0" err="1"/>
              <a:t>lực</a:t>
            </a:r>
            <a:r>
              <a:rPr lang="en-US" b="0" dirty="0"/>
              <a:t> ở </a:t>
            </a:r>
            <a:r>
              <a:rPr lang="en-US" b="0" dirty="0" err="1"/>
              <a:t>tốc</a:t>
            </a:r>
            <a:r>
              <a:rPr lang="en-US" b="0" dirty="0"/>
              <a:t> </a:t>
            </a:r>
            <a:r>
              <a:rPr lang="en-US" b="0" dirty="0" err="1"/>
              <a:t>độ</a:t>
            </a:r>
            <a:r>
              <a:rPr lang="en-US" b="0" dirty="0"/>
              <a:t> </a:t>
            </a:r>
            <a:r>
              <a:rPr lang="en-US" b="0" dirty="0" err="1"/>
              <a:t>thấp</a:t>
            </a:r>
            <a:endParaRPr lang="en-US" b="0" dirty="0"/>
          </a:p>
          <a:p>
            <a:endParaRPr lang="en-US" b="0" dirty="0"/>
          </a:p>
          <a:p>
            <a:r>
              <a:rPr lang="en-US" b="1" dirty="0"/>
              <a:t>Greater Driving Safety</a:t>
            </a:r>
          </a:p>
          <a:p>
            <a:r>
              <a:rPr lang="en-US" b="0" dirty="0" err="1"/>
              <a:t>Giữ</a:t>
            </a:r>
            <a:r>
              <a:rPr lang="en-US" b="0" dirty="0"/>
              <a:t> </a:t>
            </a:r>
            <a:r>
              <a:rPr lang="en-US" b="0" dirty="0" err="1"/>
              <a:t>xe</a:t>
            </a:r>
            <a:r>
              <a:rPr lang="en-US" b="0" dirty="0"/>
              <a:t> </a:t>
            </a:r>
            <a:r>
              <a:rPr lang="en-US" b="0" dirty="0" err="1"/>
              <a:t>có</a:t>
            </a:r>
            <a:r>
              <a:rPr lang="en-US" b="0" dirty="0"/>
              <a:t> xu </a:t>
            </a:r>
            <a:r>
              <a:rPr lang="en-US" b="0" dirty="0" err="1"/>
              <a:t>hướng</a:t>
            </a:r>
            <a:r>
              <a:rPr lang="en-US" b="0" dirty="0"/>
              <a:t> </a:t>
            </a:r>
            <a:r>
              <a:rPr lang="en-US" b="0" dirty="0" err="1"/>
              <a:t>thẳng</a:t>
            </a:r>
            <a:r>
              <a:rPr lang="en-US" b="0" dirty="0"/>
              <a:t> ở </a:t>
            </a:r>
            <a:r>
              <a:rPr lang="en-US" b="0" dirty="0" err="1"/>
              <a:t>tốc</a:t>
            </a:r>
            <a:r>
              <a:rPr lang="en-US" b="0" dirty="0"/>
              <a:t> </a:t>
            </a:r>
            <a:r>
              <a:rPr lang="en-US" b="0" dirty="0" err="1"/>
              <a:t>độ</a:t>
            </a:r>
            <a:r>
              <a:rPr lang="en-US" b="0" dirty="0"/>
              <a:t> </a:t>
            </a:r>
            <a:r>
              <a:rPr lang="en-US" b="0" dirty="0" err="1"/>
              <a:t>cao</a:t>
            </a:r>
            <a:r>
              <a:rPr lang="en-US" b="0" dirty="0"/>
              <a:t> -&gt; </a:t>
            </a:r>
            <a:r>
              <a:rPr lang="en-US" b="0" dirty="0" err="1"/>
              <a:t>chống</a:t>
            </a:r>
            <a:r>
              <a:rPr lang="en-US" b="0" dirty="0"/>
              <a:t> </a:t>
            </a:r>
            <a:r>
              <a:rPr lang="en-US" b="0" dirty="0" err="1"/>
              <a:t>trượt</a:t>
            </a:r>
            <a:r>
              <a:rPr lang="en-US" b="0" dirty="0"/>
              <a:t> bánh</a:t>
            </a:r>
          </a:p>
          <a:p>
            <a:r>
              <a:rPr lang="en-US" b="0" dirty="0" err="1"/>
              <a:t>Giảm</a:t>
            </a:r>
            <a:r>
              <a:rPr lang="en-US" b="0" dirty="0"/>
              <a:t> </a:t>
            </a:r>
            <a:r>
              <a:rPr lang="en-US" b="0" dirty="0" err="1"/>
              <a:t>chấn</a:t>
            </a:r>
            <a:r>
              <a:rPr lang="en-US" b="0" dirty="0"/>
              <a:t> </a:t>
            </a:r>
            <a:r>
              <a:rPr lang="en-US" b="0" dirty="0" err="1"/>
              <a:t>khi</a:t>
            </a:r>
            <a:r>
              <a:rPr lang="en-US" b="0" dirty="0"/>
              <a:t> </a:t>
            </a:r>
            <a:r>
              <a:rPr lang="en-US" b="0" dirty="0" err="1"/>
              <a:t>đánh</a:t>
            </a:r>
            <a:r>
              <a:rPr lang="en-US" b="0" dirty="0"/>
              <a:t> </a:t>
            </a:r>
            <a:r>
              <a:rPr lang="en-US" b="0" dirty="0" err="1"/>
              <a:t>lái</a:t>
            </a:r>
            <a:r>
              <a:rPr lang="en-US" b="0" dirty="0"/>
              <a:t> </a:t>
            </a:r>
            <a:r>
              <a:rPr lang="en-US" b="0" dirty="0" err="1"/>
              <a:t>gấp</a:t>
            </a:r>
            <a:endParaRPr lang="en-US" b="0" dirty="0"/>
          </a:p>
          <a:p>
            <a:endParaRPr lang="en-US" b="0" dirty="0"/>
          </a:p>
          <a:p>
            <a:r>
              <a:rPr lang="en-US" b="1" dirty="0"/>
              <a:t>Better Environmental Credentials</a:t>
            </a:r>
          </a:p>
          <a:p>
            <a:r>
              <a:rPr lang="en-US" b="0" dirty="0" err="1"/>
              <a:t>Tiết</a:t>
            </a:r>
            <a:r>
              <a:rPr lang="en-US" b="0" dirty="0"/>
              <a:t> </a:t>
            </a:r>
            <a:r>
              <a:rPr lang="en-US" b="0" dirty="0" err="1"/>
              <a:t>kiệm</a:t>
            </a:r>
            <a:r>
              <a:rPr lang="en-US" b="0" dirty="0"/>
              <a:t> </a:t>
            </a:r>
            <a:r>
              <a:rPr lang="en-US" b="0" dirty="0" err="1"/>
              <a:t>nhiên</a:t>
            </a:r>
            <a:r>
              <a:rPr lang="en-US" b="0" dirty="0"/>
              <a:t> </a:t>
            </a:r>
            <a:r>
              <a:rPr lang="en-US" b="0" dirty="0" err="1"/>
              <a:t>liệu</a:t>
            </a:r>
            <a:r>
              <a:rPr lang="en-US" b="0" dirty="0"/>
              <a:t> </a:t>
            </a:r>
            <a:r>
              <a:rPr lang="en-US" b="0" dirty="0" err="1"/>
              <a:t>khoảng</a:t>
            </a:r>
            <a:r>
              <a:rPr lang="en-US" b="0" dirty="0"/>
              <a:t>. 0,2l/100 km</a:t>
            </a:r>
          </a:p>
          <a:p>
            <a:r>
              <a:rPr lang="en-US" b="0" dirty="0" err="1"/>
              <a:t>Không</a:t>
            </a:r>
            <a:r>
              <a:rPr lang="en-US" b="0" dirty="0"/>
              <a:t> </a:t>
            </a:r>
            <a:r>
              <a:rPr lang="en-US" b="0" dirty="0" err="1"/>
              <a:t>có</a:t>
            </a:r>
            <a:r>
              <a:rPr lang="en-US" b="0" dirty="0"/>
              <a:t> </a:t>
            </a:r>
            <a:r>
              <a:rPr lang="en-US" b="0" dirty="0" err="1"/>
              <a:t>khả</a:t>
            </a:r>
            <a:r>
              <a:rPr lang="en-US" b="0" dirty="0"/>
              <a:t> </a:t>
            </a:r>
            <a:r>
              <a:rPr lang="en-US" b="0" dirty="0" err="1"/>
              <a:t>năng</a:t>
            </a:r>
            <a:r>
              <a:rPr lang="en-US" b="0" dirty="0"/>
              <a:t> </a:t>
            </a:r>
            <a:r>
              <a:rPr lang="en-US" b="0" dirty="0" err="1"/>
              <a:t>rò</a:t>
            </a:r>
            <a:r>
              <a:rPr lang="en-US" b="0" dirty="0"/>
              <a:t> </a:t>
            </a:r>
            <a:r>
              <a:rPr lang="en-US" b="0" dirty="0" err="1"/>
              <a:t>rỉ</a:t>
            </a:r>
            <a:r>
              <a:rPr lang="en-US" b="0" dirty="0"/>
              <a:t> </a:t>
            </a:r>
            <a:r>
              <a:rPr lang="en-US" b="0" dirty="0" err="1"/>
              <a:t>từ</a:t>
            </a:r>
            <a:r>
              <a:rPr lang="en-US" b="0" dirty="0"/>
              <a:t> </a:t>
            </a:r>
            <a:r>
              <a:rPr lang="en-US" b="0" dirty="0" err="1"/>
              <a:t>hệ</a:t>
            </a:r>
            <a:r>
              <a:rPr lang="en-US" b="0" dirty="0"/>
              <a:t> </a:t>
            </a:r>
            <a:r>
              <a:rPr lang="en-US" b="0" dirty="0" err="1"/>
              <a:t>thống</a:t>
            </a:r>
            <a:r>
              <a:rPr lang="en-US" b="0" dirty="0"/>
              <a:t> </a:t>
            </a:r>
            <a:r>
              <a:rPr lang="en-US" b="0" dirty="0" err="1"/>
              <a:t>thủy</a:t>
            </a:r>
            <a:r>
              <a:rPr lang="en-US" b="0" dirty="0"/>
              <a:t> </a:t>
            </a:r>
            <a:r>
              <a:rPr lang="en-US" b="0" dirty="0" err="1"/>
              <a:t>lực</a:t>
            </a:r>
            <a:endParaRPr lang="en-US" b="0" dirty="0"/>
          </a:p>
          <a:p>
            <a:endParaRPr lang="en-US" b="0" dirty="0"/>
          </a:p>
          <a:p>
            <a:r>
              <a:rPr lang="en-US" b="1" dirty="0"/>
              <a:t>Simplifications for the Vehicle Manufacturer </a:t>
            </a:r>
          </a:p>
          <a:p>
            <a:r>
              <a:rPr lang="en-US" b="0" dirty="0" err="1"/>
              <a:t>Dễ</a:t>
            </a:r>
            <a:r>
              <a:rPr lang="en-US" b="0" dirty="0"/>
              <a:t> </a:t>
            </a:r>
            <a:r>
              <a:rPr lang="en-US" b="0" dirty="0" err="1"/>
              <a:t>nâng</a:t>
            </a:r>
            <a:r>
              <a:rPr lang="en-US" b="0" dirty="0"/>
              <a:t> </a:t>
            </a:r>
            <a:r>
              <a:rPr lang="en-US" b="0" dirty="0" err="1"/>
              <a:t>cấp</a:t>
            </a:r>
            <a:r>
              <a:rPr lang="en-US" b="0" dirty="0"/>
              <a:t> (</a:t>
            </a:r>
            <a:r>
              <a:rPr lang="en-US" b="0" dirty="0" err="1"/>
              <a:t>thông</a:t>
            </a:r>
            <a:r>
              <a:rPr lang="en-US" b="0" dirty="0"/>
              <a:t> qua </a:t>
            </a:r>
            <a:r>
              <a:rPr lang="en-US" b="0" dirty="0" err="1"/>
              <a:t>lập</a:t>
            </a:r>
            <a:r>
              <a:rPr lang="en-US" b="0" dirty="0"/>
              <a:t> </a:t>
            </a:r>
            <a:r>
              <a:rPr lang="en-US" b="0" dirty="0" err="1"/>
              <a:t>trình</a:t>
            </a:r>
            <a:r>
              <a:rPr lang="en-US" b="0" dirty="0"/>
              <a:t>)</a:t>
            </a:r>
          </a:p>
          <a:p>
            <a:r>
              <a:rPr lang="en-US" b="0" dirty="0" err="1"/>
              <a:t>Giảm</a:t>
            </a:r>
            <a:r>
              <a:rPr lang="en-US" b="0" dirty="0"/>
              <a:t> </a:t>
            </a:r>
            <a:r>
              <a:rPr lang="en-US" b="0" dirty="0" err="1"/>
              <a:t>độ</a:t>
            </a:r>
            <a:r>
              <a:rPr lang="en-US" b="0" dirty="0"/>
              <a:t> </a:t>
            </a:r>
            <a:r>
              <a:rPr lang="en-US" b="0" dirty="0" err="1"/>
              <a:t>phức</a:t>
            </a:r>
            <a:r>
              <a:rPr lang="en-US" b="0" dirty="0"/>
              <a:t> </a:t>
            </a:r>
            <a:r>
              <a:rPr lang="en-US" b="0" dirty="0" err="1"/>
              <a:t>tạp</a:t>
            </a:r>
            <a:r>
              <a:rPr lang="en-US" b="0" dirty="0"/>
              <a:t> so </a:t>
            </a:r>
            <a:r>
              <a:rPr lang="en-US" b="0" dirty="0" err="1"/>
              <a:t>với</a:t>
            </a:r>
            <a:r>
              <a:rPr lang="en-US" b="0" dirty="0"/>
              <a:t> hydraulic </a:t>
            </a:r>
          </a:p>
          <a:p>
            <a:r>
              <a:rPr lang="en-US" b="0" dirty="0" err="1"/>
              <a:t>Nhiều</a:t>
            </a:r>
            <a:r>
              <a:rPr lang="en-US" b="0" dirty="0"/>
              <a:t> </a:t>
            </a:r>
            <a:r>
              <a:rPr lang="en-US" b="0" dirty="0" err="1"/>
              <a:t>ứng</a:t>
            </a:r>
            <a:r>
              <a:rPr lang="en-US" b="0" dirty="0"/>
              <a:t> </a:t>
            </a:r>
            <a:r>
              <a:rPr lang="en-US" b="0" dirty="0" err="1"/>
              <a:t>dụng</a:t>
            </a:r>
            <a:r>
              <a:rPr lang="en-US" b="0" dirty="0"/>
              <a:t> (</a:t>
            </a:r>
            <a:r>
              <a:rPr lang="en-US" b="0" dirty="0" err="1"/>
              <a:t>xe</a:t>
            </a:r>
            <a:r>
              <a:rPr lang="en-US" b="0" dirty="0"/>
              <a:t> </a:t>
            </a:r>
            <a:r>
              <a:rPr lang="en-US" b="0" dirty="0" err="1"/>
              <a:t>tự</a:t>
            </a:r>
            <a:r>
              <a:rPr lang="en-US" b="0" dirty="0"/>
              <a:t> </a:t>
            </a:r>
            <a:r>
              <a:rPr lang="en-US" b="0" dirty="0" err="1"/>
              <a:t>lái</a:t>
            </a:r>
            <a:r>
              <a:rPr lang="en-US" b="0" dirty="0"/>
              <a:t> </a:t>
            </a:r>
            <a:r>
              <a:rPr lang="en-US" b="0" dirty="0" err="1"/>
              <a:t>toàn</a:t>
            </a:r>
            <a:r>
              <a:rPr lang="en-US" b="0" dirty="0"/>
              <a:t> </a:t>
            </a:r>
            <a:r>
              <a:rPr lang="en-US" b="0" dirty="0" err="1"/>
              <a:t>thời</a:t>
            </a:r>
            <a:r>
              <a:rPr lang="en-US" b="0" dirty="0"/>
              <a:t> </a:t>
            </a:r>
            <a:r>
              <a:rPr lang="en-US" b="0" dirty="0" err="1"/>
              <a:t>gian</a:t>
            </a:r>
            <a:r>
              <a:rPr lang="en-US" b="0" dirty="0"/>
              <a:t>)</a:t>
            </a:r>
          </a:p>
        </p:txBody>
      </p:sp>
      <p:sp>
        <p:nvSpPr>
          <p:cNvPr id="4" name="Slide Number Placeholder 3"/>
          <p:cNvSpPr>
            <a:spLocks noGrp="1"/>
          </p:cNvSpPr>
          <p:nvPr>
            <p:ph type="sldNum" sz="quarter" idx="5"/>
          </p:nvPr>
        </p:nvSpPr>
        <p:spPr/>
        <p:txBody>
          <a:bodyPr/>
          <a:lstStyle/>
          <a:p>
            <a:fld id="{13D3E51C-AA06-4391-8070-9C1FCF5AE35C}" type="slidenum">
              <a:rPr lang="en-US" smtClean="0"/>
              <a:t>12</a:t>
            </a:fld>
            <a:endParaRPr lang="en-US"/>
          </a:p>
        </p:txBody>
      </p:sp>
    </p:spTree>
    <p:extLst>
      <p:ext uri="{BB962C8B-B14F-4D97-AF65-F5344CB8AC3E}">
        <p14:creationId xmlns:p14="http://schemas.microsoft.com/office/powerpoint/2010/main" val="316971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a:t>
            </a:r>
            <a:r>
              <a:rPr lang="en-US" dirty="0"/>
              <a:t> </a:t>
            </a:r>
            <a:r>
              <a:rPr lang="en-US" dirty="0" err="1"/>
              <a:t>đến</a:t>
            </a:r>
            <a:r>
              <a:rPr lang="en-US" dirty="0"/>
              <a:t> </a:t>
            </a:r>
            <a:r>
              <a:rPr lang="en-US" dirty="0" err="1"/>
              <a:t>là</a:t>
            </a:r>
            <a:r>
              <a:rPr lang="en-US" dirty="0"/>
              <a:t> </a:t>
            </a:r>
            <a:r>
              <a:rPr lang="en-US" dirty="0" err="1"/>
              <a:t>Sơ</a:t>
            </a:r>
            <a:r>
              <a:rPr lang="en-US" dirty="0"/>
              <a:t> </a:t>
            </a:r>
            <a:r>
              <a:rPr lang="en-US" dirty="0" err="1"/>
              <a:t>lược</a:t>
            </a:r>
            <a:r>
              <a:rPr lang="en-US" dirty="0"/>
              <a:t> </a:t>
            </a:r>
            <a:r>
              <a:rPr lang="en-US" dirty="0" err="1"/>
              <a:t>về</a:t>
            </a:r>
            <a:r>
              <a:rPr lang="en-US" dirty="0"/>
              <a:t> </a:t>
            </a:r>
            <a:r>
              <a:rPr lang="en-US" dirty="0" err="1"/>
              <a:t>chức</a:t>
            </a:r>
            <a:r>
              <a:rPr lang="en-US" dirty="0"/>
              <a:t> </a:t>
            </a:r>
            <a:r>
              <a:rPr lang="en-US" dirty="0" err="1"/>
              <a:t>năng</a:t>
            </a:r>
            <a:r>
              <a:rPr lang="en-US" dirty="0"/>
              <a:t> </a:t>
            </a:r>
            <a:r>
              <a:rPr lang="en-US" dirty="0" err="1"/>
              <a:t>của</a:t>
            </a:r>
            <a:r>
              <a:rPr lang="en-US" dirty="0"/>
              <a:t> EPS</a:t>
            </a:r>
          </a:p>
          <a:p>
            <a:r>
              <a:rPr lang="en-US" dirty="0" err="1"/>
              <a:t>Gồm</a:t>
            </a:r>
            <a:r>
              <a:rPr lang="en-US" dirty="0"/>
              <a:t> 3 </a:t>
            </a:r>
            <a:r>
              <a:rPr lang="en-US" dirty="0" err="1"/>
              <a:t>phần</a:t>
            </a:r>
            <a:r>
              <a:rPr lang="en-US" dirty="0"/>
              <a:t> </a:t>
            </a:r>
            <a:r>
              <a:rPr lang="en-US" dirty="0" err="1"/>
              <a:t>chính</a:t>
            </a:r>
            <a:r>
              <a:rPr lang="en-US" dirty="0"/>
              <a:t> Input, EPS Control Unit </a:t>
            </a:r>
            <a:r>
              <a:rPr lang="en-US" dirty="0" err="1"/>
              <a:t>và</a:t>
            </a:r>
            <a:r>
              <a:rPr lang="en-US" dirty="0"/>
              <a:t> Output</a:t>
            </a:r>
          </a:p>
          <a:p>
            <a:r>
              <a:rPr lang="en-US" dirty="0"/>
              <a:t>Input </a:t>
            </a:r>
            <a:r>
              <a:rPr lang="en-US" dirty="0" err="1"/>
              <a:t>và</a:t>
            </a:r>
            <a:r>
              <a:rPr lang="en-US" dirty="0"/>
              <a:t> output </a:t>
            </a:r>
            <a:r>
              <a:rPr lang="en-US" dirty="0" err="1"/>
              <a:t>gồm</a:t>
            </a:r>
            <a:r>
              <a:rPr lang="en-US" dirty="0"/>
              <a:t> 2 </a:t>
            </a:r>
            <a:r>
              <a:rPr lang="en-US" dirty="0" err="1"/>
              <a:t>phần</a:t>
            </a:r>
            <a:r>
              <a:rPr lang="en-US" dirty="0"/>
              <a:t> : </a:t>
            </a:r>
            <a:r>
              <a:rPr lang="en-US" dirty="0" err="1"/>
              <a:t>tín</a:t>
            </a:r>
            <a:r>
              <a:rPr lang="en-US" dirty="0"/>
              <a:t> </a:t>
            </a:r>
            <a:r>
              <a:rPr lang="en-US" dirty="0" err="1"/>
              <a:t>hiệu</a:t>
            </a:r>
            <a:r>
              <a:rPr lang="en-US" dirty="0"/>
              <a:t> </a:t>
            </a:r>
            <a:r>
              <a:rPr lang="en-US" dirty="0" err="1"/>
              <a:t>điều</a:t>
            </a:r>
            <a:r>
              <a:rPr lang="en-US" dirty="0"/>
              <a:t> </a:t>
            </a:r>
            <a:r>
              <a:rPr lang="en-US" dirty="0" err="1"/>
              <a:t>khiển</a:t>
            </a:r>
            <a:r>
              <a:rPr lang="en-US" dirty="0"/>
              <a:t> </a:t>
            </a:r>
            <a:r>
              <a:rPr lang="en-US" dirty="0" err="1"/>
              <a:t>và</a:t>
            </a:r>
            <a:r>
              <a:rPr lang="en-US" dirty="0"/>
              <a:t> </a:t>
            </a:r>
            <a:r>
              <a:rPr lang="en-US" dirty="0" err="1"/>
              <a:t>tín</a:t>
            </a:r>
            <a:r>
              <a:rPr lang="en-US" dirty="0"/>
              <a:t> </a:t>
            </a:r>
            <a:r>
              <a:rPr lang="en-US" dirty="0" err="1"/>
              <a:t>hiệu</a:t>
            </a:r>
            <a:r>
              <a:rPr lang="en-US" dirty="0"/>
              <a:t> </a:t>
            </a:r>
            <a:r>
              <a:rPr lang="en-US" dirty="0" err="1"/>
              <a:t>trạng</a:t>
            </a:r>
            <a:r>
              <a:rPr lang="en-US" dirty="0"/>
              <a:t> </a:t>
            </a:r>
            <a:r>
              <a:rPr lang="en-US" dirty="0" err="1"/>
              <a:t>thái</a:t>
            </a:r>
            <a:r>
              <a:rPr lang="en-US" dirty="0"/>
              <a:t> </a:t>
            </a:r>
            <a:r>
              <a:rPr lang="en-US" dirty="0" err="1"/>
              <a:t>điều</a:t>
            </a:r>
            <a:r>
              <a:rPr lang="en-US" dirty="0"/>
              <a:t> </a:t>
            </a:r>
            <a:r>
              <a:rPr lang="en-US" dirty="0" err="1"/>
              <a:t>khiển</a:t>
            </a:r>
            <a:endParaRPr lang="en-US" dirty="0"/>
          </a:p>
          <a:p>
            <a:r>
              <a:rPr lang="en-US" dirty="0"/>
              <a:t>ECU </a:t>
            </a:r>
            <a:r>
              <a:rPr lang="en-US" dirty="0" err="1"/>
              <a:t>đáp</a:t>
            </a:r>
            <a:r>
              <a:rPr lang="en-US" dirty="0"/>
              <a:t> </a:t>
            </a:r>
            <a:r>
              <a:rPr lang="en-US" dirty="0" err="1"/>
              <a:t>ứng</a:t>
            </a:r>
            <a:r>
              <a:rPr lang="en-US" dirty="0"/>
              <a:t> </a:t>
            </a:r>
            <a:r>
              <a:rPr lang="en-US" dirty="0" err="1"/>
              <a:t>nhiều</a:t>
            </a:r>
            <a:r>
              <a:rPr lang="en-US" dirty="0"/>
              <a:t> </a:t>
            </a:r>
            <a:r>
              <a:rPr lang="en-US" dirty="0" err="1"/>
              <a:t>chức</a:t>
            </a:r>
            <a:r>
              <a:rPr lang="en-US" dirty="0"/>
              <a:t> </a:t>
            </a:r>
            <a:r>
              <a:rPr lang="en-US" dirty="0" err="1"/>
              <a:t>năng</a:t>
            </a:r>
            <a:r>
              <a:rPr lang="en-US" dirty="0"/>
              <a:t> </a:t>
            </a:r>
            <a:r>
              <a:rPr lang="en-US" dirty="0" err="1"/>
              <a:t>khác</a:t>
            </a:r>
            <a:r>
              <a:rPr lang="en-US" dirty="0"/>
              <a:t> </a:t>
            </a:r>
            <a:r>
              <a:rPr lang="en-US" dirty="0" err="1"/>
              <a:t>nhau</a:t>
            </a:r>
            <a:r>
              <a:rPr lang="en-US" dirty="0"/>
              <a:t> </a:t>
            </a:r>
            <a:r>
              <a:rPr lang="en-US" dirty="0" err="1"/>
              <a:t>như</a:t>
            </a:r>
            <a:r>
              <a:rPr lang="en-US" dirty="0"/>
              <a:t> </a:t>
            </a:r>
            <a:r>
              <a:rPr lang="en-US" dirty="0" err="1"/>
              <a:t>trên</a:t>
            </a:r>
            <a:r>
              <a:rPr lang="en-US" dirty="0"/>
              <a:t> </a:t>
            </a:r>
            <a:r>
              <a:rPr lang="en-US" dirty="0" err="1"/>
              <a:t>hình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13</a:t>
            </a:fld>
            <a:endParaRPr lang="en-US"/>
          </a:p>
        </p:txBody>
      </p:sp>
    </p:spTree>
    <p:extLst>
      <p:ext uri="{BB962C8B-B14F-4D97-AF65-F5344CB8AC3E}">
        <p14:creationId xmlns:p14="http://schemas.microsoft.com/office/powerpoint/2010/main" val="232158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sz="1800" b="0" i="0" dirty="0">
                <a:solidFill>
                  <a:srgbClr val="000000"/>
                </a:solidFill>
                <a:effectLst/>
                <a:latin typeface="BMWTypeLight-Regular"/>
              </a:rPr>
              <a:t>Active steering-wheel return</a:t>
            </a:r>
            <a:r>
              <a:rPr lang="en-US" dirty="0"/>
              <a:t> </a:t>
            </a:r>
            <a:br>
              <a:rPr lang="en-US" dirty="0"/>
            </a:br>
            <a:r>
              <a:rPr lang="en-US" dirty="0"/>
              <a:t>2:</a:t>
            </a:r>
            <a:r>
              <a:rPr lang="en-US" sz="1800" b="0" i="0" dirty="0">
                <a:solidFill>
                  <a:srgbClr val="000000"/>
                </a:solidFill>
                <a:effectLst/>
                <a:latin typeface="BMWTypeLight-Regular"/>
              </a:rPr>
              <a:t>Steering power assistance, active roadwheel feedback</a:t>
            </a:r>
            <a:r>
              <a:rPr lang="en-US" dirty="0"/>
              <a:t> </a:t>
            </a:r>
            <a:br>
              <a:rPr lang="en-US" dirty="0"/>
            </a:br>
            <a:r>
              <a:rPr lang="en-US" dirty="0"/>
              <a:t>3,4:</a:t>
            </a:r>
            <a:r>
              <a:rPr lang="en-US" sz="1800" b="0" i="0" dirty="0">
                <a:solidFill>
                  <a:srgbClr val="000000"/>
                </a:solidFill>
                <a:effectLst/>
                <a:latin typeface="BMWTypeLight-Regular"/>
              </a:rPr>
              <a:t>Status control</a:t>
            </a:r>
          </a:p>
          <a:p>
            <a:r>
              <a:rPr lang="en-US" sz="1800" b="0" i="0" dirty="0" err="1">
                <a:solidFill>
                  <a:srgbClr val="000000"/>
                </a:solidFill>
                <a:effectLst/>
                <a:latin typeface="BMWTypeLight-Regular"/>
              </a:rPr>
              <a:t>Tất</a:t>
            </a:r>
            <a:r>
              <a:rPr lang="en-US" sz="1800" b="0" i="0" dirty="0">
                <a:solidFill>
                  <a:srgbClr val="000000"/>
                </a:solidFill>
                <a:effectLst/>
                <a:latin typeface="BMWTypeLight-Regular"/>
              </a:rPr>
              <a:t> </a:t>
            </a:r>
            <a:r>
              <a:rPr lang="en-US" sz="1800" b="0" i="0" dirty="0" err="1">
                <a:solidFill>
                  <a:srgbClr val="000000"/>
                </a:solidFill>
                <a:effectLst/>
                <a:latin typeface="BMWTypeLight-Regular"/>
              </a:rPr>
              <a:t>cả</a:t>
            </a:r>
            <a:r>
              <a:rPr lang="en-US" sz="1800" b="0" i="0" dirty="0">
                <a:solidFill>
                  <a:srgbClr val="000000"/>
                </a:solidFill>
                <a:effectLst/>
                <a:latin typeface="BMWTypeLight-Regular"/>
              </a:rPr>
              <a:t> </a:t>
            </a:r>
            <a:r>
              <a:rPr lang="en-US" sz="1800" b="0" i="0" dirty="0" err="1">
                <a:solidFill>
                  <a:srgbClr val="000000"/>
                </a:solidFill>
                <a:effectLst/>
                <a:latin typeface="BMWTypeLight-Regular"/>
              </a:rPr>
              <a:t>truyền</a:t>
            </a:r>
            <a:r>
              <a:rPr lang="en-US" sz="1800" b="0" i="0" dirty="0">
                <a:solidFill>
                  <a:srgbClr val="000000"/>
                </a:solidFill>
                <a:effectLst/>
                <a:latin typeface="BMWTypeLight-Regular"/>
              </a:rPr>
              <a:t> </a:t>
            </a:r>
            <a:r>
              <a:rPr lang="en-US" sz="1800" b="0" i="0" dirty="0" err="1">
                <a:solidFill>
                  <a:srgbClr val="000000"/>
                </a:solidFill>
                <a:effectLst/>
                <a:latin typeface="BMWTypeLight-Regular"/>
              </a:rPr>
              <a:t>thông</a:t>
            </a:r>
            <a:r>
              <a:rPr lang="en-US" sz="1800" b="0" i="0" dirty="0">
                <a:solidFill>
                  <a:srgbClr val="000000"/>
                </a:solidFill>
                <a:effectLst/>
                <a:latin typeface="BMWTypeLight-Regular"/>
              </a:rPr>
              <a:t> qua </a:t>
            </a:r>
            <a:r>
              <a:rPr lang="en-US" sz="1800" b="0" i="0" dirty="0" err="1">
                <a:solidFill>
                  <a:srgbClr val="000000"/>
                </a:solidFill>
                <a:effectLst/>
                <a:latin typeface="BMWTypeLight-Regular"/>
              </a:rPr>
              <a:t>mạng</a:t>
            </a:r>
            <a:r>
              <a:rPr lang="en-US" sz="1800" b="0" i="0" dirty="0">
                <a:solidFill>
                  <a:srgbClr val="000000"/>
                </a:solidFill>
                <a:effectLst/>
                <a:latin typeface="BMWTypeLight-Regular"/>
              </a:rPr>
              <a:t> CAN</a:t>
            </a:r>
            <a:br>
              <a:rPr lang="en-US" dirty="0"/>
            </a:b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14</a:t>
            </a:fld>
            <a:endParaRPr lang="en-US"/>
          </a:p>
        </p:txBody>
      </p:sp>
    </p:spTree>
    <p:extLst>
      <p:ext uri="{BB962C8B-B14F-4D97-AF65-F5344CB8AC3E}">
        <p14:creationId xmlns:p14="http://schemas.microsoft.com/office/powerpoint/2010/main" val="264680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1780-ED30-4F98-C21A-481B31B284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F91AC5-FC76-CC2B-BA24-962F22694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6E165-F52D-D0C7-B797-2641D32D0EF8}"/>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5" name="Footer Placeholder 4">
            <a:extLst>
              <a:ext uri="{FF2B5EF4-FFF2-40B4-BE49-F238E27FC236}">
                <a16:creationId xmlns:a16="http://schemas.microsoft.com/office/drawing/2014/main" id="{DAEC21FD-51D7-9760-15C2-F3F05293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118DF-367D-0E18-2278-99CAACF5341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23590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29DB-A0BE-3B11-BFB8-A14075A833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2AAB40-1761-5557-3928-5BAFD39035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05CFD-D3E4-53F7-A330-3D66C4484B29}"/>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5" name="Footer Placeholder 4">
            <a:extLst>
              <a:ext uri="{FF2B5EF4-FFF2-40B4-BE49-F238E27FC236}">
                <a16:creationId xmlns:a16="http://schemas.microsoft.com/office/drawing/2014/main" id="{31C81ED1-21D7-0418-2332-9F475EA3A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01AE9-99DF-398C-0E2B-2C56023C90A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40052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2406D-FE49-69FF-FBC3-5D666A13CD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F8F97F-9B6A-DA0C-999D-385A71A2BC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41A3D-D345-3F1C-24F5-F8A99373FC77}"/>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5" name="Footer Placeholder 4">
            <a:extLst>
              <a:ext uri="{FF2B5EF4-FFF2-40B4-BE49-F238E27FC236}">
                <a16:creationId xmlns:a16="http://schemas.microsoft.com/office/drawing/2014/main" id="{FA924A6E-F7A4-9F15-5779-D2C1A6B9E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E09B2-66DE-1E86-60FE-4ADB33BD3E5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215400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C5C-6EAE-CBBB-A582-B08A022FA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F054E-2611-A598-B013-6463EC300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A1050-D616-FC0D-0DC2-72DAC77D50CE}"/>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5" name="Footer Placeholder 4">
            <a:extLst>
              <a:ext uri="{FF2B5EF4-FFF2-40B4-BE49-F238E27FC236}">
                <a16:creationId xmlns:a16="http://schemas.microsoft.com/office/drawing/2014/main" id="{5D4F4D42-5CF0-83D6-AC01-BFFAECBAF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4A7D4-C733-CF12-3341-27DCC79DAE8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75339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9184-0EB3-C2D9-02BC-359AB67E36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DD36E0-A94D-C130-B508-EBD5FDD29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A43F8-FC23-5BCE-C1E4-36B31F80C548}"/>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5" name="Footer Placeholder 4">
            <a:extLst>
              <a:ext uri="{FF2B5EF4-FFF2-40B4-BE49-F238E27FC236}">
                <a16:creationId xmlns:a16="http://schemas.microsoft.com/office/drawing/2014/main" id="{30123EF7-FE40-2737-EEEA-F44CE2D4A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E30F2-66AC-48BB-624E-3C3F7A56BB17}"/>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35544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7A24-5AE8-8B79-796A-39F04C079A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8C7E5-9303-FC40-D96D-9903ABE976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0682D-F2BB-F64A-8605-FD67429C3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C2F9E-89FA-C5BD-F5A5-BBC9DE789DF1}"/>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6" name="Footer Placeholder 5">
            <a:extLst>
              <a:ext uri="{FF2B5EF4-FFF2-40B4-BE49-F238E27FC236}">
                <a16:creationId xmlns:a16="http://schemas.microsoft.com/office/drawing/2014/main" id="{AB0C69F3-C1D9-CA15-02DD-60FC004FA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B50094-B771-FBAF-9436-06426535189D}"/>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2791336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A732-D8CA-607C-5FDE-0D1AAB851E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113EA8-8583-EA35-58DC-08E3BA803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26D5CE-4A49-DDC5-FC30-17A00088E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58E49E-1634-499D-C549-39F481212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8775FE-97DF-AB28-136D-1CDDA41F4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2D6FD2-8BD8-8874-E9AE-E0FA152E83DB}"/>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8" name="Footer Placeholder 7">
            <a:extLst>
              <a:ext uri="{FF2B5EF4-FFF2-40B4-BE49-F238E27FC236}">
                <a16:creationId xmlns:a16="http://schemas.microsoft.com/office/drawing/2014/main" id="{79495C0A-ECB7-AE3A-1481-6725A0EEE5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D1706E-C38F-F5E2-6965-4B18B75CBCBE}"/>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868798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82A-9023-2DF7-1F76-848828A8D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8CD304-F15E-E577-090C-DD3B80CE02F9}"/>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4" name="Footer Placeholder 3">
            <a:extLst>
              <a:ext uri="{FF2B5EF4-FFF2-40B4-BE49-F238E27FC236}">
                <a16:creationId xmlns:a16="http://schemas.microsoft.com/office/drawing/2014/main" id="{8B745E1F-C95A-CD92-9018-0D49BAB60B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5022F-0074-B445-A90E-25BEBA603E30}"/>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18370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98BE5E-5A3D-BFF6-9106-3E2A3B0AB32B}"/>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3" name="Footer Placeholder 2">
            <a:extLst>
              <a:ext uri="{FF2B5EF4-FFF2-40B4-BE49-F238E27FC236}">
                <a16:creationId xmlns:a16="http://schemas.microsoft.com/office/drawing/2014/main" id="{072C0F12-3584-D09F-9D4B-6ED8351AD6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20A987-8FA9-0233-F461-F2AA8BCD4976}"/>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72704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9BE9-E61C-0CC9-3D39-57D2B0D15A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466FED-E972-3676-8F30-AAC8E31DA0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7AA7FA-0297-8DC7-B563-DC777865E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D53EC3-4DC4-4316-DC8A-8CFF0FDE50B5}"/>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6" name="Footer Placeholder 5">
            <a:extLst>
              <a:ext uri="{FF2B5EF4-FFF2-40B4-BE49-F238E27FC236}">
                <a16:creationId xmlns:a16="http://schemas.microsoft.com/office/drawing/2014/main" id="{27500E19-1F31-574B-7852-802FD4756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4521A-091D-2DD1-DD9B-695629384D13}"/>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98760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79A3-8F51-321B-C289-A57A930AE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ADA0A-F155-5E11-D3ED-945F8CFA6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5738FE-BE07-96AE-0342-552931FF7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A2CF2-CC7D-0FB1-94E1-EAC6852B66F8}"/>
              </a:ext>
            </a:extLst>
          </p:cNvPr>
          <p:cNvSpPr>
            <a:spLocks noGrp="1"/>
          </p:cNvSpPr>
          <p:nvPr>
            <p:ph type="dt" sz="half" idx="10"/>
          </p:nvPr>
        </p:nvSpPr>
        <p:spPr/>
        <p:txBody>
          <a:bodyPr/>
          <a:lstStyle/>
          <a:p>
            <a:fld id="{1F0FD2F8-824D-4750-8EEC-E3B18CCABC22}" type="datetimeFigureOut">
              <a:rPr lang="en-US" smtClean="0"/>
              <a:t>8/2/2022</a:t>
            </a:fld>
            <a:endParaRPr lang="en-US"/>
          </a:p>
        </p:txBody>
      </p:sp>
      <p:sp>
        <p:nvSpPr>
          <p:cNvPr id="6" name="Footer Placeholder 5">
            <a:extLst>
              <a:ext uri="{FF2B5EF4-FFF2-40B4-BE49-F238E27FC236}">
                <a16:creationId xmlns:a16="http://schemas.microsoft.com/office/drawing/2014/main" id="{3864B0A3-3064-BDD5-37C0-56FAB409E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A4BDA-DCC9-2098-26A8-3DB5964D4ECB}"/>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419247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D6F949-BD77-65EF-D249-8FEAA33969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1B34F9-CDAB-401F-05BD-957965590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9CC6D-C8B6-A537-F0E7-F538C56ED8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FD2F8-824D-4750-8EEC-E3B18CCABC22}" type="datetimeFigureOut">
              <a:rPr lang="en-US" smtClean="0"/>
              <a:t>8/2/2022</a:t>
            </a:fld>
            <a:endParaRPr lang="en-US"/>
          </a:p>
        </p:txBody>
      </p:sp>
      <p:sp>
        <p:nvSpPr>
          <p:cNvPr id="5" name="Footer Placeholder 4">
            <a:extLst>
              <a:ext uri="{FF2B5EF4-FFF2-40B4-BE49-F238E27FC236}">
                <a16:creationId xmlns:a16="http://schemas.microsoft.com/office/drawing/2014/main" id="{CFDBAE3E-2A72-4C85-452F-DA7176918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0B4D60-15F7-5083-C78D-7B182FA21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87B2B-0160-486A-8A67-B2D9A16DC023}" type="slidenum">
              <a:rPr lang="en-US" smtClean="0"/>
              <a:t>‹#›</a:t>
            </a:fld>
            <a:endParaRPr lang="en-US"/>
          </a:p>
        </p:txBody>
      </p:sp>
    </p:spTree>
    <p:extLst>
      <p:ext uri="{BB962C8B-B14F-4D97-AF65-F5344CB8AC3E}">
        <p14:creationId xmlns:p14="http://schemas.microsoft.com/office/powerpoint/2010/main" val="98562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215AE2-7327-BBE4-3CB2-94CDA967EA15}"/>
              </a:ext>
            </a:extLst>
          </p:cNvPr>
          <p:cNvSpPr>
            <a:spLocks noGrp="1"/>
          </p:cNvSpPr>
          <p:nvPr>
            <p:ph type="ctrTitle"/>
          </p:nvPr>
        </p:nvSpPr>
        <p:spPr>
          <a:xfrm>
            <a:off x="838199" y="1093788"/>
            <a:ext cx="10506455" cy="2967208"/>
          </a:xfrm>
        </p:spPr>
        <p:txBody>
          <a:bodyPr>
            <a:normAutofit/>
          </a:bodyPr>
          <a:lstStyle/>
          <a:p>
            <a:pPr algn="l"/>
            <a:r>
              <a:rPr lang="en-US" sz="8000" dirty="0"/>
              <a:t>EPS Week 6</a:t>
            </a:r>
          </a:p>
        </p:txBody>
      </p:sp>
      <p:sp>
        <p:nvSpPr>
          <p:cNvPr id="32"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70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509935-62E1-D40C-A048-D6AAA0B09E66}"/>
              </a:ext>
            </a:extLst>
          </p:cNvPr>
          <p:cNvPicPr>
            <a:picLocks noChangeAspect="1"/>
          </p:cNvPicPr>
          <p:nvPr/>
        </p:nvPicPr>
        <p:blipFill>
          <a:blip r:embed="rId3"/>
          <a:stretch>
            <a:fillRect/>
          </a:stretch>
        </p:blipFill>
        <p:spPr>
          <a:xfrm>
            <a:off x="2885011" y="643467"/>
            <a:ext cx="642197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20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hông có mô tả.">
            <a:extLst>
              <a:ext uri="{FF2B5EF4-FFF2-40B4-BE49-F238E27FC236}">
                <a16:creationId xmlns:a16="http://schemas.microsoft.com/office/drawing/2014/main" id="{8FC72C33-E606-22AE-AD2A-277363721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DEEE892-4934-03C1-E0EB-AB7F821DE0E9}"/>
              </a:ext>
            </a:extLst>
          </p:cNvPr>
          <p:cNvSpPr>
            <a:spLocks noGrp="1"/>
          </p:cNvSpPr>
          <p:nvPr>
            <p:ph type="title"/>
          </p:nvPr>
        </p:nvSpPr>
        <p:spPr>
          <a:xfrm>
            <a:off x="362045" y="149504"/>
            <a:ext cx="7458122" cy="614771"/>
          </a:xfrm>
        </p:spPr>
        <p:txBody>
          <a:bodyPr anchor="ctr">
            <a:normAutofit fontScale="90000"/>
          </a:bodyPr>
          <a:lstStyle/>
          <a:p>
            <a:r>
              <a:rPr lang="en-US" sz="5400" b="1" u="sng" dirty="0"/>
              <a:t>Operation</a:t>
            </a:r>
          </a:p>
        </p:txBody>
      </p:sp>
    </p:spTree>
    <p:extLst>
      <p:ext uri="{BB962C8B-B14F-4D97-AF65-F5344CB8AC3E}">
        <p14:creationId xmlns:p14="http://schemas.microsoft.com/office/powerpoint/2010/main" val="1894014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8D12-CC88-330C-7682-8FC81E1D0495}"/>
              </a:ext>
            </a:extLst>
          </p:cNvPr>
          <p:cNvSpPr>
            <a:spLocks noGrp="1"/>
          </p:cNvSpPr>
          <p:nvPr>
            <p:ph type="title"/>
          </p:nvPr>
        </p:nvSpPr>
        <p:spPr/>
        <p:txBody>
          <a:bodyPr/>
          <a:lstStyle/>
          <a:p>
            <a:r>
              <a:rPr lang="en-US" dirty="0"/>
              <a:t>Features of Electric Power Steering</a:t>
            </a:r>
          </a:p>
        </p:txBody>
      </p:sp>
      <p:sp>
        <p:nvSpPr>
          <p:cNvPr id="3" name="Content Placeholder 2">
            <a:extLst>
              <a:ext uri="{FF2B5EF4-FFF2-40B4-BE49-F238E27FC236}">
                <a16:creationId xmlns:a16="http://schemas.microsoft.com/office/drawing/2014/main" id="{6BE40E9C-6F97-718D-4477-1253F8A6918E}"/>
              </a:ext>
            </a:extLst>
          </p:cNvPr>
          <p:cNvSpPr>
            <a:spLocks noGrp="1"/>
          </p:cNvSpPr>
          <p:nvPr>
            <p:ph idx="1"/>
          </p:nvPr>
        </p:nvSpPr>
        <p:spPr/>
        <p:txBody>
          <a:bodyPr/>
          <a:lstStyle/>
          <a:p>
            <a:r>
              <a:rPr lang="en-US" dirty="0"/>
              <a:t>Improved Handling Dynamics</a:t>
            </a:r>
          </a:p>
          <a:p>
            <a:r>
              <a:rPr lang="en-US" dirty="0"/>
              <a:t>Greater Driving Comfort</a:t>
            </a:r>
          </a:p>
          <a:p>
            <a:r>
              <a:rPr lang="en-US" dirty="0"/>
              <a:t>Greater Driving Safety</a:t>
            </a:r>
          </a:p>
          <a:p>
            <a:r>
              <a:rPr lang="en-US" dirty="0"/>
              <a:t>Better Environmental Credentials</a:t>
            </a:r>
          </a:p>
          <a:p>
            <a:r>
              <a:rPr lang="en-US" dirty="0"/>
              <a:t>Simplifications for the Vehicle Manufacturer </a:t>
            </a:r>
            <a:br>
              <a:rPr lang="en-US" dirty="0"/>
            </a:br>
            <a:endParaRPr lang="en-US" dirty="0"/>
          </a:p>
          <a:p>
            <a:endParaRPr lang="en-US" dirty="0"/>
          </a:p>
          <a:p>
            <a:endParaRPr lang="en-US" dirty="0"/>
          </a:p>
        </p:txBody>
      </p:sp>
    </p:spTree>
    <p:extLst>
      <p:ext uri="{BB962C8B-B14F-4D97-AF65-F5344CB8AC3E}">
        <p14:creationId xmlns:p14="http://schemas.microsoft.com/office/powerpoint/2010/main" val="378020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0493520-5711-8D0F-1D2A-A5E294D358BB}"/>
              </a:ext>
            </a:extLst>
          </p:cNvPr>
          <p:cNvPicPr>
            <a:picLocks noChangeAspect="1"/>
          </p:cNvPicPr>
          <p:nvPr/>
        </p:nvPicPr>
        <p:blipFill>
          <a:blip r:embed="rId3"/>
          <a:stretch>
            <a:fillRect/>
          </a:stretch>
        </p:blipFill>
        <p:spPr>
          <a:xfrm>
            <a:off x="643467" y="1153584"/>
            <a:ext cx="3379893" cy="2906707"/>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50FC4D7D-96E0-51AA-FEED-82ADAD44F117}"/>
              </a:ext>
            </a:extLst>
          </p:cNvPr>
          <p:cNvPicPr>
            <a:picLocks noChangeAspect="1"/>
          </p:cNvPicPr>
          <p:nvPr/>
        </p:nvPicPr>
        <p:blipFill>
          <a:blip r:embed="rId4"/>
          <a:stretch>
            <a:fillRect/>
          </a:stretch>
        </p:blipFill>
        <p:spPr>
          <a:xfrm>
            <a:off x="3954572" y="576791"/>
            <a:ext cx="8237428" cy="5704417"/>
          </a:xfrm>
          <a:prstGeom prst="rect">
            <a:avLst/>
          </a:prstGeom>
        </p:spPr>
      </p:pic>
      <p:pic>
        <p:nvPicPr>
          <p:cNvPr id="9" name="Picture 8">
            <a:extLst>
              <a:ext uri="{FF2B5EF4-FFF2-40B4-BE49-F238E27FC236}">
                <a16:creationId xmlns:a16="http://schemas.microsoft.com/office/drawing/2014/main" id="{1D5490E7-57F4-41BB-873F-3667AAC39D1F}"/>
              </a:ext>
            </a:extLst>
          </p:cNvPr>
          <p:cNvPicPr>
            <a:picLocks noChangeAspect="1"/>
          </p:cNvPicPr>
          <p:nvPr/>
        </p:nvPicPr>
        <p:blipFill>
          <a:blip r:embed="rId5"/>
          <a:stretch>
            <a:fillRect/>
          </a:stretch>
        </p:blipFill>
        <p:spPr>
          <a:xfrm>
            <a:off x="643467" y="4284610"/>
            <a:ext cx="3019846" cy="352474"/>
          </a:xfrm>
          <a:prstGeom prst="rect">
            <a:avLst/>
          </a:prstGeom>
        </p:spPr>
      </p:pic>
    </p:spTree>
    <p:extLst>
      <p:ext uri="{BB962C8B-B14F-4D97-AF65-F5344CB8AC3E}">
        <p14:creationId xmlns:p14="http://schemas.microsoft.com/office/powerpoint/2010/main" val="149207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F5CA1-5E70-333C-BAE4-6E4DE6E153DC}"/>
              </a:ext>
            </a:extLst>
          </p:cNvPr>
          <p:cNvSpPr>
            <a:spLocks noGrp="1"/>
          </p:cNvSpPr>
          <p:nvPr>
            <p:ph type="title"/>
          </p:nvPr>
        </p:nvSpPr>
        <p:spPr>
          <a:xfrm>
            <a:off x="635000" y="640823"/>
            <a:ext cx="3418659" cy="5583148"/>
          </a:xfrm>
        </p:spPr>
        <p:txBody>
          <a:bodyPr anchor="ctr">
            <a:normAutofit/>
          </a:bodyPr>
          <a:lstStyle/>
          <a:p>
            <a:r>
              <a:rPr lang="en-US" sz="5400"/>
              <a:t>EPS Input Variables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6083CDB-7823-1037-6FE0-F0970C27F0E3}"/>
              </a:ext>
            </a:extLst>
          </p:cNvPr>
          <p:cNvGraphicFramePr>
            <a:graphicFrameLocks noGrp="1"/>
          </p:cNvGraphicFramePr>
          <p:nvPr>
            <p:ph idx="1"/>
            <p:extLst>
              <p:ext uri="{D42A27DB-BD31-4B8C-83A1-F6EECF244321}">
                <p14:modId xmlns:p14="http://schemas.microsoft.com/office/powerpoint/2010/main" val="117058925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35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F5CA1-5E70-333C-BAE4-6E4DE6E153DC}"/>
              </a:ext>
            </a:extLst>
          </p:cNvPr>
          <p:cNvSpPr>
            <a:spLocks noGrp="1"/>
          </p:cNvSpPr>
          <p:nvPr>
            <p:ph type="title"/>
          </p:nvPr>
        </p:nvSpPr>
        <p:spPr>
          <a:xfrm>
            <a:off x="635000" y="640823"/>
            <a:ext cx="3418659" cy="5583148"/>
          </a:xfrm>
        </p:spPr>
        <p:txBody>
          <a:bodyPr anchor="ctr">
            <a:normAutofit/>
          </a:bodyPr>
          <a:lstStyle/>
          <a:p>
            <a:r>
              <a:rPr lang="en-US" sz="5400" dirty="0"/>
              <a:t>EPS Output Variables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78BA38A-1A21-537A-E6DF-E060B832D7C5}"/>
              </a:ext>
            </a:extLst>
          </p:cNvPr>
          <p:cNvGraphicFramePr>
            <a:graphicFrameLocks noGrp="1"/>
          </p:cNvGraphicFramePr>
          <p:nvPr>
            <p:ph idx="1"/>
            <p:extLst>
              <p:ext uri="{D42A27DB-BD31-4B8C-83A1-F6EECF244321}">
                <p14:modId xmlns:p14="http://schemas.microsoft.com/office/powerpoint/2010/main" val="252160038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73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9FECF4-4206-719D-443F-DAEDD39EDEE2}"/>
              </a:ext>
            </a:extLst>
          </p:cNvPr>
          <p:cNvPicPr>
            <a:picLocks noChangeAspect="1"/>
          </p:cNvPicPr>
          <p:nvPr/>
        </p:nvPicPr>
        <p:blipFill>
          <a:blip r:embed="rId3"/>
          <a:stretch>
            <a:fillRect/>
          </a:stretch>
        </p:blipFill>
        <p:spPr>
          <a:xfrm>
            <a:off x="643467" y="1384300"/>
            <a:ext cx="10905066" cy="408939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74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able&#10;&#10;Description automatically generated">
            <a:extLst>
              <a:ext uri="{FF2B5EF4-FFF2-40B4-BE49-F238E27FC236}">
                <a16:creationId xmlns:a16="http://schemas.microsoft.com/office/drawing/2014/main" id="{34CC3688-80EA-724D-88BD-5A5D771CE62E}"/>
              </a:ext>
            </a:extLst>
          </p:cNvPr>
          <p:cNvPicPr>
            <a:picLocks noChangeAspect="1"/>
          </p:cNvPicPr>
          <p:nvPr/>
        </p:nvPicPr>
        <p:blipFill>
          <a:blip r:embed="rId3"/>
          <a:stretch>
            <a:fillRect/>
          </a:stretch>
        </p:blipFill>
        <p:spPr>
          <a:xfrm>
            <a:off x="643467" y="1875027"/>
            <a:ext cx="10905066" cy="3107944"/>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642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4ECA479-87DA-570B-8A88-E48770B29051}"/>
              </a:ext>
            </a:extLst>
          </p:cNvPr>
          <p:cNvPicPr>
            <a:picLocks noChangeAspect="1"/>
          </p:cNvPicPr>
          <p:nvPr/>
        </p:nvPicPr>
        <p:blipFill rotWithShape="1">
          <a:blip r:embed="rId3"/>
          <a:srcRect l="15796" r="6026" b="1"/>
          <a:stretch/>
        </p:blipFill>
        <p:spPr>
          <a:xfrm>
            <a:off x="4559968" y="10"/>
            <a:ext cx="7632032" cy="6857990"/>
          </a:xfrm>
          <a:prstGeom prst="rect">
            <a:avLst/>
          </a:prstGeom>
        </p:spPr>
      </p:pic>
      <p:sp useBgFill="1">
        <p:nvSpPr>
          <p:cNvPr id="16" name="Freeform: Shape 15">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95703F-25F5-AEA6-D276-9EE31D45A40A}"/>
              </a:ext>
            </a:extLst>
          </p:cNvPr>
          <p:cNvSpPr>
            <a:spLocks noGrp="1"/>
          </p:cNvSpPr>
          <p:nvPr>
            <p:ph type="title"/>
          </p:nvPr>
        </p:nvSpPr>
        <p:spPr>
          <a:xfrm>
            <a:off x="765051" y="662400"/>
            <a:ext cx="3409200" cy="1492132"/>
          </a:xfrm>
        </p:spPr>
        <p:txBody>
          <a:bodyPr anchor="t">
            <a:normAutofit/>
          </a:bodyPr>
          <a:lstStyle/>
          <a:p>
            <a:r>
              <a:rPr lang="en-US"/>
              <a:t>Torque Sensor</a:t>
            </a:r>
            <a:endParaRPr lang="en-US" dirty="0"/>
          </a:p>
        </p:txBody>
      </p:sp>
      <p:pic>
        <p:nvPicPr>
          <p:cNvPr id="9" name="Content Placeholder 8">
            <a:extLst>
              <a:ext uri="{FF2B5EF4-FFF2-40B4-BE49-F238E27FC236}">
                <a16:creationId xmlns:a16="http://schemas.microsoft.com/office/drawing/2014/main" id="{2BF537D9-71E7-97A4-1525-A74A38531AA5}"/>
              </a:ext>
            </a:extLst>
          </p:cNvPr>
          <p:cNvPicPr>
            <a:picLocks noGrp="1" noChangeAspect="1"/>
          </p:cNvPicPr>
          <p:nvPr>
            <p:ph idx="1"/>
          </p:nvPr>
        </p:nvPicPr>
        <p:blipFill>
          <a:blip r:embed="rId4"/>
          <a:stretch>
            <a:fillRect/>
          </a:stretch>
        </p:blipFill>
        <p:spPr>
          <a:xfrm>
            <a:off x="864170" y="2860487"/>
            <a:ext cx="3210373" cy="2695951"/>
          </a:xfrm>
        </p:spPr>
      </p:pic>
    </p:spTree>
    <p:extLst>
      <p:ext uri="{BB962C8B-B14F-4D97-AF65-F5344CB8AC3E}">
        <p14:creationId xmlns:p14="http://schemas.microsoft.com/office/powerpoint/2010/main" val="389734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BB1CCDEF-6A99-FC60-B7E7-429BCA12C382}"/>
              </a:ext>
            </a:extLst>
          </p:cNvPr>
          <p:cNvPicPr>
            <a:picLocks noChangeAspect="1"/>
          </p:cNvPicPr>
          <p:nvPr/>
        </p:nvPicPr>
        <p:blipFill>
          <a:blip r:embed="rId3"/>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846061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8EF62A-39ED-1711-2B50-94B6D241E467}"/>
              </a:ext>
            </a:extLst>
          </p:cNvPr>
          <p:cNvSpPr>
            <a:spLocks noGrp="1"/>
          </p:cNvSpPr>
          <p:nvPr>
            <p:ph type="title"/>
          </p:nvPr>
        </p:nvSpPr>
        <p:spPr>
          <a:xfrm>
            <a:off x="838200" y="365125"/>
            <a:ext cx="10515600" cy="1325563"/>
          </a:xfrm>
        </p:spPr>
        <p:txBody>
          <a:bodyPr>
            <a:normAutofit/>
          </a:bodyPr>
          <a:lstStyle/>
          <a:p>
            <a:r>
              <a:rPr lang="en-US" sz="5400"/>
              <a:t>Plan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6D1D31-1057-16EC-FAAD-7C2427DF35AD}"/>
              </a:ext>
            </a:extLst>
          </p:cNvPr>
          <p:cNvSpPr>
            <a:spLocks noGrp="1"/>
          </p:cNvSpPr>
          <p:nvPr>
            <p:ph idx="1"/>
          </p:nvPr>
        </p:nvSpPr>
        <p:spPr>
          <a:xfrm>
            <a:off x="838200" y="1929384"/>
            <a:ext cx="10515600" cy="4251960"/>
          </a:xfrm>
        </p:spPr>
        <p:txBody>
          <a:bodyPr>
            <a:normAutofit/>
          </a:bodyPr>
          <a:lstStyle/>
          <a:p>
            <a:pPr marL="457200" marR="457200" rtl="0">
              <a:spcBef>
                <a:spcPts val="0"/>
              </a:spcBef>
              <a:spcAft>
                <a:spcPts val="0"/>
              </a:spcAft>
            </a:pPr>
            <a:r>
              <a:rPr lang="vi-VN" sz="2200" b="1" i="0" u="none" strike="noStrike" dirty="0">
                <a:effectLst/>
                <a:latin typeface="Times New Roman" panose="02020603050405020304" pitchFamily="18" charset="0"/>
              </a:rPr>
              <a:t>Week 1</a:t>
            </a:r>
            <a:r>
              <a:rPr lang="vi-VN" sz="2200" i="0" u="none" strike="noStrike" dirty="0">
                <a:effectLst/>
                <a:latin typeface="Times New Roman" panose="02020603050405020304" pitchFamily="18" charset="0"/>
              </a:rPr>
              <a:t> : Sơ đồ khối, các bộ phận chung (sơ đồ bố trí chung), Chức năng của các sensor , nguyên lý hoạt động chung</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2 </a:t>
            </a:r>
            <a:r>
              <a:rPr lang="vi-VN" sz="2200" i="0" u="none" strike="noStrike" dirty="0">
                <a:effectLst/>
                <a:latin typeface="Times New Roman" panose="02020603050405020304" pitchFamily="18" charset="0"/>
              </a:rPr>
              <a:t>: Rack and Pinion Steering </a:t>
            </a:r>
            <a:r>
              <a:rPr lang="en-US" sz="2200" i="0" u="none" strike="noStrike" dirty="0">
                <a:effectLst/>
                <a:latin typeface="Times New Roman" panose="02020603050405020304" pitchFamily="18" charset="0"/>
              </a:rPr>
              <a:t>(</a:t>
            </a:r>
            <a:r>
              <a:rPr lang="vi-VN" sz="2200" i="0" u="none" strike="noStrike" dirty="0">
                <a:effectLst/>
                <a:latin typeface="Times New Roman" panose="02020603050405020304" pitchFamily="18" charset="0"/>
              </a:rPr>
              <a:t>Steering Columns and Steering Linkage Mechanisms</a:t>
            </a:r>
            <a:r>
              <a:rPr lang="en-US" sz="2200" i="0" u="none" strike="noStrike" dirty="0">
                <a:effectLst/>
                <a:latin typeface="Times New Roman" panose="02020603050405020304" pitchFamily="18" charset="0"/>
              </a:rPr>
              <a:t>)</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3</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Introduction of Active Steering in BMW car</a:t>
            </a:r>
            <a:r>
              <a:rPr lang="en-US" sz="2200" dirty="0">
                <a:latin typeface="Times New Roman" panose="02020603050405020304" pitchFamily="18" charset="0"/>
              </a:rPr>
              <a:t>, System Operation</a:t>
            </a:r>
            <a:endParaRPr lang="en-US" sz="2200" dirty="0"/>
          </a:p>
          <a:p>
            <a:pPr marL="457200" marR="457200">
              <a:spcBef>
                <a:spcPts val="0"/>
              </a:spcBef>
            </a:pPr>
            <a:r>
              <a:rPr lang="vi-VN" sz="2200" b="1" i="0" strike="noStrike" dirty="0">
                <a:effectLst/>
                <a:latin typeface="Times New Roman" panose="02020603050405020304" pitchFamily="18" charset="0"/>
              </a:rPr>
              <a:t>Week 4</a:t>
            </a:r>
            <a:r>
              <a:rPr lang="vi-VN" sz="2200" i="0" strike="noStrike" dirty="0">
                <a:effectLst/>
                <a:latin typeface="Times New Roman" panose="02020603050405020304" pitchFamily="18" charset="0"/>
              </a:rPr>
              <a:t> : </a:t>
            </a:r>
            <a:r>
              <a:rPr lang="en-US" sz="2200" dirty="0">
                <a:latin typeface="Times New Roman" panose="02020603050405020304" pitchFamily="18" charset="0"/>
              </a:rPr>
              <a:t>Sensors and Motor are</a:t>
            </a:r>
            <a:r>
              <a:rPr lang="en-US" sz="2200" dirty="0"/>
              <a:t> used </a:t>
            </a:r>
            <a:r>
              <a:rPr lang="en-US" sz="2200" dirty="0">
                <a:latin typeface="Times New Roman" panose="02020603050405020304" pitchFamily="18" charset="0"/>
              </a:rPr>
              <a:t>in AFS </a:t>
            </a:r>
          </a:p>
          <a:p>
            <a:pPr marL="457200" marR="457200" rtl="0">
              <a:spcBef>
                <a:spcPts val="0"/>
              </a:spcBef>
              <a:spcAft>
                <a:spcPts val="0"/>
              </a:spcAft>
            </a:pPr>
            <a:r>
              <a:rPr lang="vi-VN" sz="2200" b="1" i="0" strike="noStrike" dirty="0">
                <a:effectLst/>
                <a:latin typeface="Times New Roman" panose="02020603050405020304" pitchFamily="18" charset="0"/>
              </a:rPr>
              <a:t>Week 5</a:t>
            </a:r>
            <a:r>
              <a:rPr lang="vi-VN" sz="2200" i="0" strike="noStrike" dirty="0">
                <a:effectLst/>
                <a:latin typeface="Times New Roman" panose="02020603050405020304" pitchFamily="18" charset="0"/>
              </a:rPr>
              <a:t> : </a:t>
            </a:r>
            <a:r>
              <a:rPr lang="en-US" sz="2200" i="0" strike="noStrike" dirty="0">
                <a:effectLst/>
                <a:latin typeface="Times New Roman" panose="02020603050405020304" pitchFamily="18" charset="0"/>
              </a:rPr>
              <a:t>Control System in AFS + How Wheel Speed Sensor Works</a:t>
            </a:r>
            <a:endParaRPr lang="vi-VN" sz="2200" dirty="0">
              <a:effectLst/>
            </a:endParaRPr>
          </a:p>
          <a:p>
            <a:pPr marL="457200" marR="457200" rtl="0">
              <a:spcBef>
                <a:spcPts val="0"/>
              </a:spcBef>
              <a:spcAft>
                <a:spcPts val="0"/>
              </a:spcAft>
            </a:pPr>
            <a:r>
              <a:rPr lang="vi-VN" sz="2200" b="1" i="0" u="sng" strike="noStrike" dirty="0">
                <a:effectLst/>
                <a:latin typeface="Times New Roman" panose="02020603050405020304" pitchFamily="18" charset="0"/>
              </a:rPr>
              <a:t>Week 6</a:t>
            </a:r>
            <a:r>
              <a:rPr lang="vi-VN" sz="2200" i="0" u="sng" strike="noStrike" dirty="0">
                <a:effectLst/>
                <a:latin typeface="Times New Roman" panose="02020603050405020304" pitchFamily="18" charset="0"/>
              </a:rPr>
              <a:t>: </a:t>
            </a:r>
            <a:r>
              <a:rPr lang="en-US" sz="2200" i="0" u="sng" strike="noStrike" dirty="0">
                <a:effectLst/>
                <a:latin typeface="Times New Roman" panose="02020603050405020304" pitchFamily="18" charset="0"/>
              </a:rPr>
              <a:t>EPS </a:t>
            </a:r>
            <a:r>
              <a:rPr lang="en-US" sz="2200" u="sng" dirty="0">
                <a:latin typeface="Times New Roman" panose="02020603050405020304" pitchFamily="18" charset="0"/>
              </a:rPr>
              <a:t>in BMW E89</a:t>
            </a:r>
            <a:r>
              <a:rPr lang="en-US" sz="2200" i="0" u="sng" strike="noStrike" dirty="0">
                <a:effectLst/>
                <a:latin typeface="Times New Roman" panose="02020603050405020304" pitchFamily="18" charset="0"/>
              </a:rPr>
              <a:t> and Torque Sensor, Speed Sensor</a:t>
            </a:r>
          </a:p>
          <a:p>
            <a:pPr marL="457200" marR="457200" rtl="0">
              <a:spcBef>
                <a:spcPts val="0"/>
              </a:spcBef>
              <a:spcAft>
                <a:spcPts val="0"/>
              </a:spcAft>
            </a:pPr>
            <a:r>
              <a:rPr lang="vi-VN" sz="2200" b="1" i="0" u="none" strike="noStrike" dirty="0">
                <a:effectLst/>
                <a:latin typeface="Times New Roman" panose="02020603050405020304" pitchFamily="18" charset="0"/>
              </a:rPr>
              <a:t>Week 7</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Present about</a:t>
            </a:r>
            <a:r>
              <a:rPr lang="vi-VN" sz="2200" i="0" u="none" strike="noStrike" dirty="0">
                <a:effectLst/>
                <a:latin typeface="Times New Roman" panose="02020603050405020304" pitchFamily="18" charset="0"/>
              </a:rPr>
              <a:t> EPS</a:t>
            </a:r>
            <a:r>
              <a:rPr lang="en-US" sz="2200" i="0" u="none" strike="noStrike" dirty="0">
                <a:effectLst/>
                <a:latin typeface="Times New Roman" panose="02020603050405020304" pitchFamily="18" charset="0"/>
              </a:rPr>
              <a:t> system.</a:t>
            </a:r>
            <a:endParaRPr lang="vi-VN" sz="2200" dirty="0">
              <a:effectLst/>
            </a:endParaRPr>
          </a:p>
          <a:p>
            <a:pPr marL="0" indent="0">
              <a:buNone/>
            </a:pPr>
            <a:endParaRPr lang="en-US" sz="2200" dirty="0"/>
          </a:p>
        </p:txBody>
      </p:sp>
    </p:spTree>
    <p:extLst>
      <p:ext uri="{BB962C8B-B14F-4D97-AF65-F5344CB8AC3E}">
        <p14:creationId xmlns:p14="http://schemas.microsoft.com/office/powerpoint/2010/main" val="4233143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AA57-B29D-748B-DCFD-110494D341F4}"/>
              </a:ext>
            </a:extLst>
          </p:cNvPr>
          <p:cNvSpPr>
            <a:spLocks noGrp="1"/>
          </p:cNvSpPr>
          <p:nvPr>
            <p:ph type="title"/>
          </p:nvPr>
        </p:nvSpPr>
        <p:spPr>
          <a:xfrm>
            <a:off x="838200" y="107990"/>
            <a:ext cx="10515600" cy="1325563"/>
          </a:xfrm>
        </p:spPr>
        <p:txBody>
          <a:bodyPr/>
          <a:lstStyle/>
          <a:p>
            <a:pPr algn="ctr"/>
            <a:r>
              <a:rPr lang="en-US" dirty="0"/>
              <a:t>EPS System in BMW E89</a:t>
            </a:r>
          </a:p>
        </p:txBody>
      </p:sp>
      <p:graphicFrame>
        <p:nvGraphicFramePr>
          <p:cNvPr id="4" name="Content Placeholder 3">
            <a:extLst>
              <a:ext uri="{FF2B5EF4-FFF2-40B4-BE49-F238E27FC236}">
                <a16:creationId xmlns:a16="http://schemas.microsoft.com/office/drawing/2014/main" id="{F3E2F596-12A4-F885-7F93-8D24C508FBAC}"/>
              </a:ext>
            </a:extLst>
          </p:cNvPr>
          <p:cNvGraphicFramePr>
            <a:graphicFrameLocks noGrp="1"/>
          </p:cNvGraphicFramePr>
          <p:nvPr>
            <p:ph idx="1"/>
            <p:extLst>
              <p:ext uri="{D42A27DB-BD31-4B8C-83A1-F6EECF244321}">
                <p14:modId xmlns:p14="http://schemas.microsoft.com/office/powerpoint/2010/main" val="2499192549"/>
              </p:ext>
            </p:extLst>
          </p:nvPr>
        </p:nvGraphicFramePr>
        <p:xfrm>
          <a:off x="2343149" y="1553131"/>
          <a:ext cx="7505702" cy="3751738"/>
        </p:xfrm>
        <a:graphic>
          <a:graphicData uri="http://schemas.openxmlformats.org/drawingml/2006/table">
            <a:tbl>
              <a:tblPr/>
              <a:tblGrid>
                <a:gridCol w="3752851">
                  <a:extLst>
                    <a:ext uri="{9D8B030D-6E8A-4147-A177-3AD203B41FA5}">
                      <a16:colId xmlns:a16="http://schemas.microsoft.com/office/drawing/2014/main" val="3471706961"/>
                    </a:ext>
                  </a:extLst>
                </a:gridCol>
                <a:gridCol w="3752851">
                  <a:extLst>
                    <a:ext uri="{9D8B030D-6E8A-4147-A177-3AD203B41FA5}">
                      <a16:colId xmlns:a16="http://schemas.microsoft.com/office/drawing/2014/main" val="252837084"/>
                    </a:ext>
                  </a:extLst>
                </a:gridCol>
              </a:tblGrid>
              <a:tr h="517481">
                <a:tc>
                  <a:txBody>
                    <a:bodyPr/>
                    <a:lstStyle/>
                    <a:p>
                      <a:pPr algn="ctr"/>
                      <a:r>
                        <a:rPr lang="en-US" sz="2000" b="1" i="0" dirty="0">
                          <a:solidFill>
                            <a:srgbClr val="000000"/>
                          </a:solidFill>
                          <a:effectLst/>
                          <a:latin typeface="BMWTypeLight-Bold"/>
                        </a:rPr>
                        <a:t>Index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2000" b="1" i="0">
                          <a:solidFill>
                            <a:srgbClr val="000000"/>
                          </a:solidFill>
                          <a:effectLst/>
                          <a:latin typeface="BMWTypeLight-Bold"/>
                        </a:rPr>
                        <a:t>EPS with APA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3781083"/>
                  </a:ext>
                </a:extLst>
              </a:tr>
              <a:tr h="517481">
                <a:tc>
                  <a:txBody>
                    <a:bodyPr/>
                    <a:lstStyle/>
                    <a:p>
                      <a:pPr algn="ctr"/>
                      <a:r>
                        <a:rPr lang="en-US" sz="2000" b="0" i="0" dirty="0">
                          <a:solidFill>
                            <a:srgbClr val="000000"/>
                          </a:solidFill>
                          <a:effectLst/>
                          <a:latin typeface="BMWTypeRegular-Regular"/>
                        </a:rPr>
                        <a:t>Vehicles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dirty="0">
                          <a:solidFill>
                            <a:srgbClr val="000000"/>
                          </a:solidFill>
                          <a:effectLst/>
                          <a:latin typeface="BMWTypeLight-Regular"/>
                        </a:rPr>
                        <a:t>Z4 (E89)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579396"/>
                  </a:ext>
                </a:extLst>
              </a:tr>
              <a:tr h="517481">
                <a:tc>
                  <a:txBody>
                    <a:bodyPr/>
                    <a:lstStyle/>
                    <a:p>
                      <a:pPr algn="ctr"/>
                      <a:r>
                        <a:rPr lang="en-US" sz="2000" b="0" i="0" dirty="0">
                          <a:solidFill>
                            <a:srgbClr val="000000"/>
                          </a:solidFill>
                          <a:effectLst/>
                          <a:latin typeface="BMWTypeRegular-Regular"/>
                        </a:rPr>
                        <a:t>Manufacturer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a:solidFill>
                            <a:srgbClr val="000000"/>
                          </a:solidFill>
                          <a:effectLst/>
                          <a:latin typeface="BMWTypeLight-Regular"/>
                        </a:rPr>
                        <a:t>ZF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917819"/>
                  </a:ext>
                </a:extLst>
              </a:tr>
              <a:tr h="517481">
                <a:tc>
                  <a:txBody>
                    <a:bodyPr/>
                    <a:lstStyle/>
                    <a:p>
                      <a:pPr algn="ctr"/>
                      <a:r>
                        <a:rPr lang="en-US" sz="2000" b="0" i="0">
                          <a:solidFill>
                            <a:srgbClr val="000000"/>
                          </a:solidFill>
                          <a:effectLst/>
                          <a:latin typeface="BMWTypeRegular-Regular"/>
                        </a:rPr>
                        <a:t>Type of Motor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a:solidFill>
                            <a:srgbClr val="000000"/>
                          </a:solidFill>
                          <a:effectLst/>
                          <a:latin typeface="BMWTypeLight-Regular"/>
                        </a:rPr>
                        <a:t>Brushless Motor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304075"/>
                  </a:ext>
                </a:extLst>
              </a:tr>
              <a:tr h="840907">
                <a:tc>
                  <a:txBody>
                    <a:bodyPr/>
                    <a:lstStyle/>
                    <a:p>
                      <a:pPr algn="ctr"/>
                      <a:r>
                        <a:rPr lang="en-US" sz="2000" b="0" i="0">
                          <a:solidFill>
                            <a:srgbClr val="000000"/>
                          </a:solidFill>
                          <a:effectLst/>
                          <a:latin typeface="BMWTypeRegular-Regular"/>
                        </a:rPr>
                        <a:t>Location of Motor and</a:t>
                      </a:r>
                      <a:br>
                        <a:rPr lang="en-US" sz="2000" b="0" i="0">
                          <a:solidFill>
                            <a:srgbClr val="000000"/>
                          </a:solidFill>
                          <a:effectLst/>
                          <a:latin typeface="BMWTypeRegular-Regular"/>
                        </a:rPr>
                      </a:br>
                      <a:r>
                        <a:rPr lang="en-US" sz="2000" b="0" i="0">
                          <a:solidFill>
                            <a:srgbClr val="000000"/>
                          </a:solidFill>
                          <a:effectLst/>
                          <a:latin typeface="BMWTypeRegular-Regular"/>
                        </a:rPr>
                        <a:t>Reduction Mechanism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dirty="0">
                          <a:solidFill>
                            <a:srgbClr val="000000"/>
                          </a:solidFill>
                          <a:effectLst/>
                          <a:latin typeface="BMWTypeLight-Regular"/>
                        </a:rPr>
                        <a:t>Parallel to Steering Rack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778551"/>
                  </a:ext>
                </a:extLst>
              </a:tr>
              <a:tr h="840907">
                <a:tc>
                  <a:txBody>
                    <a:bodyPr/>
                    <a:lstStyle/>
                    <a:p>
                      <a:pPr algn="ctr"/>
                      <a:r>
                        <a:rPr lang="en-US" sz="2000" b="0" i="0">
                          <a:solidFill>
                            <a:srgbClr val="000000"/>
                          </a:solidFill>
                          <a:effectLst/>
                          <a:latin typeface="BMWTypeRegular-Regular"/>
                        </a:rPr>
                        <a:t>Design of</a:t>
                      </a:r>
                      <a:br>
                        <a:rPr lang="en-US" sz="2000" b="0" i="0">
                          <a:solidFill>
                            <a:srgbClr val="000000"/>
                          </a:solidFill>
                          <a:effectLst/>
                          <a:latin typeface="BMWTypeRegular-Regular"/>
                        </a:rPr>
                      </a:br>
                      <a:r>
                        <a:rPr lang="en-US" sz="2000" b="0" i="0">
                          <a:solidFill>
                            <a:srgbClr val="000000"/>
                          </a:solidFill>
                          <a:effectLst/>
                          <a:latin typeface="BMWTypeRegular-Regular"/>
                        </a:rPr>
                        <a:t>Reduction Mechanism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dirty="0">
                          <a:solidFill>
                            <a:srgbClr val="000000"/>
                          </a:solidFill>
                          <a:effectLst/>
                          <a:latin typeface="BMWTypeLight-Regular"/>
                        </a:rPr>
                        <a:t>Belt and Ball Screw Drive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8659158"/>
                  </a:ext>
                </a:extLst>
              </a:tr>
            </a:tbl>
          </a:graphicData>
        </a:graphic>
      </p:graphicFrame>
      <p:sp>
        <p:nvSpPr>
          <p:cNvPr id="5" name="Rectangle 1">
            <a:extLst>
              <a:ext uri="{FF2B5EF4-FFF2-40B4-BE49-F238E27FC236}">
                <a16:creationId xmlns:a16="http://schemas.microsoft.com/office/drawing/2014/main" id="{1C78BCCF-37D5-DFE2-C918-A9B1AE9724F2}"/>
              </a:ext>
            </a:extLst>
          </p:cNvPr>
          <p:cNvSpPr>
            <a:spLocks noChangeArrowheads="1"/>
          </p:cNvSpPr>
          <p:nvPr/>
        </p:nvSpPr>
        <p:spPr bwMode="auto">
          <a:xfrm>
            <a:off x="3162300" y="3117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871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CDB8289E-C5C9-5567-08C8-11177F177899}"/>
              </a:ext>
            </a:extLst>
          </p:cNvPr>
          <p:cNvPicPr>
            <a:picLocks noGrp="1" noChangeAspect="1"/>
          </p:cNvPicPr>
          <p:nvPr>
            <p:ph idx="1"/>
          </p:nvPr>
        </p:nvPicPr>
        <p:blipFill>
          <a:blip r:embed="rId3"/>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329939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hông có mô tả.">
            <a:extLst>
              <a:ext uri="{FF2B5EF4-FFF2-40B4-BE49-F238E27FC236}">
                <a16:creationId xmlns:a16="http://schemas.microsoft.com/office/drawing/2014/main" id="{EAFD8FB3-324F-E80A-7C1D-66321A312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2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AA57-B29D-748B-DCFD-110494D341F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CE98CA6-3227-A216-DCD2-CB525B417323}"/>
              </a:ext>
            </a:extLst>
          </p:cNvPr>
          <p:cNvPicPr>
            <a:picLocks noGrp="1" noChangeAspect="1"/>
          </p:cNvPicPr>
          <p:nvPr>
            <p:ph idx="1"/>
          </p:nvPr>
        </p:nvPicPr>
        <p:blipFill>
          <a:blip r:embed="rId2"/>
          <a:stretch>
            <a:fillRect/>
          </a:stretch>
        </p:blipFill>
        <p:spPr>
          <a:xfrm>
            <a:off x="1805662" y="1825625"/>
            <a:ext cx="8580675" cy="4351338"/>
          </a:xfrm>
          <a:prstGeom prst="rect">
            <a:avLst/>
          </a:prstGeom>
          <a:ln>
            <a:solidFill>
              <a:schemeClr val="tx1"/>
            </a:solidFill>
          </a:ln>
        </p:spPr>
      </p:pic>
    </p:spTree>
    <p:extLst>
      <p:ext uri="{BB962C8B-B14F-4D97-AF65-F5344CB8AC3E}">
        <p14:creationId xmlns:p14="http://schemas.microsoft.com/office/powerpoint/2010/main" val="20977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Không có mô tả.">
            <a:extLst>
              <a:ext uri="{FF2B5EF4-FFF2-40B4-BE49-F238E27FC236}">
                <a16:creationId xmlns:a16="http://schemas.microsoft.com/office/drawing/2014/main" id="{85B7D9E6-D5D0-4B32-0D02-BCBB93EFE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0" y="592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454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hông có mô tả.">
            <a:extLst>
              <a:ext uri="{FF2B5EF4-FFF2-40B4-BE49-F238E27FC236}">
                <a16:creationId xmlns:a16="http://schemas.microsoft.com/office/drawing/2014/main" id="{F900E3AB-D7DD-4259-2842-DCDAD5E08FF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02" r="40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5D1EB-5D7F-6C83-C210-297FA505635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EPS Control Unit</a:t>
            </a:r>
          </a:p>
        </p:txBody>
      </p:sp>
      <p:cxnSp>
        <p:nvCxnSpPr>
          <p:cNvPr id="3081" name="Straight Connector 308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96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5134" name="Freeform: Shape 5133">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2" name="Picture 2" descr="Không có mô tả.">
            <a:extLst>
              <a:ext uri="{FF2B5EF4-FFF2-40B4-BE49-F238E27FC236}">
                <a16:creationId xmlns:a16="http://schemas.microsoft.com/office/drawing/2014/main" id="{DED47BEA-CB8C-6598-2C0E-9C274FC384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07" r="4320" b="-1"/>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5136" name="Freeform: Shape 5135">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8" name="Freeform: Shape 5137">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374559FA-879B-B5FA-691D-73EE53F3571E}"/>
              </a:ext>
            </a:extLst>
          </p:cNvPr>
          <p:cNvPicPr>
            <a:picLocks noChangeAspect="1"/>
          </p:cNvPicPr>
          <p:nvPr/>
        </p:nvPicPr>
        <p:blipFill rotWithShape="1">
          <a:blip r:embed="rId4"/>
          <a:srcRect l="-5156" t="-3011" r="2076" b="-2172"/>
          <a:stretch/>
        </p:blipFill>
        <p:spPr>
          <a:xfrm>
            <a:off x="6339064" y="1685365"/>
            <a:ext cx="5962234"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5140" name="Freeform: Shape 5139">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443054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TotalTime>
  <Words>1193</Words>
  <Application>Microsoft Office PowerPoint</Application>
  <PresentationFormat>Widescreen</PresentationFormat>
  <Paragraphs>114</Paragraphs>
  <Slides>19</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Meiryo</vt:lpstr>
      <vt:lpstr>Arial</vt:lpstr>
      <vt:lpstr>BMWTypeLight-Bold</vt:lpstr>
      <vt:lpstr>BMWTypeLight-Regular</vt:lpstr>
      <vt:lpstr>BMWTypeRegular-Regular</vt:lpstr>
      <vt:lpstr>Calibri</vt:lpstr>
      <vt:lpstr>Calibri Light</vt:lpstr>
      <vt:lpstr>inherit</vt:lpstr>
      <vt:lpstr>Segoe UI Historic</vt:lpstr>
      <vt:lpstr>Times New Roman</vt:lpstr>
      <vt:lpstr>Office Theme</vt:lpstr>
      <vt:lpstr>EPS Week 6</vt:lpstr>
      <vt:lpstr>Plan</vt:lpstr>
      <vt:lpstr>EPS System in BMW E89</vt:lpstr>
      <vt:lpstr>PowerPoint Presentation</vt:lpstr>
      <vt:lpstr>PowerPoint Presentation</vt:lpstr>
      <vt:lpstr>PowerPoint Presentation</vt:lpstr>
      <vt:lpstr>PowerPoint Presentation</vt:lpstr>
      <vt:lpstr>EPS Control Unit</vt:lpstr>
      <vt:lpstr>PowerPoint Presentation</vt:lpstr>
      <vt:lpstr>PowerPoint Presentation</vt:lpstr>
      <vt:lpstr>Operation</vt:lpstr>
      <vt:lpstr>Features of Electric Power Steering</vt:lpstr>
      <vt:lpstr>PowerPoint Presentation</vt:lpstr>
      <vt:lpstr>EPS Input Variables</vt:lpstr>
      <vt:lpstr>EPS Output Variables</vt:lpstr>
      <vt:lpstr>PowerPoint Presentation</vt:lpstr>
      <vt:lpstr>PowerPoint Presentation</vt:lpstr>
      <vt:lpstr>Torque Sensor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 Week 6</dc:title>
  <dc:creator>Long Trinh Tien</dc:creator>
  <cp:lastModifiedBy>Long Trinh Tien</cp:lastModifiedBy>
  <cp:revision>2</cp:revision>
  <dcterms:created xsi:type="dcterms:W3CDTF">2022-08-01T05:43:12Z</dcterms:created>
  <dcterms:modified xsi:type="dcterms:W3CDTF">2022-08-03T02:56:25Z</dcterms:modified>
</cp:coreProperties>
</file>